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sldIdLst>
    <p:sldId id="256" r:id="rId3"/>
    <p:sldId id="257" r:id="rId4"/>
    <p:sldId id="258" r:id="rId5"/>
    <p:sldId id="264" r:id="rId6"/>
    <p:sldId id="259" r:id="rId7"/>
    <p:sldId id="260" r:id="rId8"/>
    <p:sldId id="262" r:id="rId9"/>
    <p:sldId id="269" r:id="rId10"/>
    <p:sldId id="266" r:id="rId11"/>
    <p:sldId id="286" r:id="rId12"/>
    <p:sldId id="288" r:id="rId13"/>
    <p:sldId id="290" r:id="rId14"/>
    <p:sldId id="287" r:id="rId15"/>
    <p:sldId id="284" r:id="rId16"/>
    <p:sldId id="268" r:id="rId17"/>
  </p:sldIdLst>
  <p:sldSz cx="15479713" cy="97202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5D4E"/>
    <a:srgbClr val="42311F"/>
    <a:srgbClr val="751515"/>
    <a:srgbClr val="000000"/>
    <a:srgbClr val="D0B0A5"/>
    <a:srgbClr val="F6F2ED"/>
    <a:srgbClr val="59231A"/>
    <a:srgbClr val="A55E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0BE04-61C7-6AE0-BE1D-04EE50671230}" v="3" dt="2026-09-01T13:25:10.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34964" y="1590794"/>
            <a:ext cx="11609785" cy="3384092"/>
          </a:xfrm>
        </p:spPr>
        <p:txBody>
          <a:bodyPr anchor="b"/>
          <a:lstStyle>
            <a:lvl1pPr algn="ctr">
              <a:defRPr sz="7618"/>
            </a:lvl1pPr>
          </a:lstStyle>
          <a:p>
            <a:r>
              <a:rPr lang="es-ES"/>
              <a:t>Haga clic para modificar el estilo de título del patrón</a:t>
            </a:r>
            <a:endParaRPr lang="en-US"/>
          </a:p>
        </p:txBody>
      </p:sp>
      <p:sp>
        <p:nvSpPr>
          <p:cNvPr id="3" name="Subtitle 2"/>
          <p:cNvSpPr>
            <a:spLocks noGrp="1"/>
          </p:cNvSpPr>
          <p:nvPr>
            <p:ph type="subTitle" idx="1"/>
          </p:nvPr>
        </p:nvSpPr>
        <p:spPr>
          <a:xfrm>
            <a:off x="1934964" y="5105389"/>
            <a:ext cx="11609785" cy="2346813"/>
          </a:xfrm>
        </p:spPr>
        <p:txBody>
          <a:bodyPr/>
          <a:lstStyle>
            <a:lvl1pPr marL="0" indent="0" algn="ctr">
              <a:buNone/>
              <a:defRPr sz="3047"/>
            </a:lvl1pPr>
            <a:lvl2pPr marL="580507" indent="0" algn="ctr">
              <a:buNone/>
              <a:defRPr sz="2539"/>
            </a:lvl2pPr>
            <a:lvl3pPr marL="1161014" indent="0" algn="ctr">
              <a:buNone/>
              <a:defRPr sz="2285"/>
            </a:lvl3pPr>
            <a:lvl4pPr marL="1741521" indent="0" algn="ctr">
              <a:buNone/>
              <a:defRPr sz="2032"/>
            </a:lvl4pPr>
            <a:lvl5pPr marL="2322027" indent="0" algn="ctr">
              <a:buNone/>
              <a:defRPr sz="2032"/>
            </a:lvl5pPr>
            <a:lvl6pPr marL="2902534" indent="0" algn="ctr">
              <a:buNone/>
              <a:defRPr sz="2032"/>
            </a:lvl6pPr>
            <a:lvl7pPr marL="3483041" indent="0" algn="ctr">
              <a:buNone/>
              <a:defRPr sz="2032"/>
            </a:lvl7pPr>
            <a:lvl8pPr marL="4063548" indent="0" algn="ctr">
              <a:buNone/>
              <a:defRPr sz="2032"/>
            </a:lvl8pPr>
            <a:lvl9pPr marL="4644055" indent="0" algn="ctr">
              <a:buNone/>
              <a:defRPr sz="2032"/>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fld id="{AC1CD148-DEBC-44D0-9A39-6034CE05AC00}" type="datetimeFigureOut">
              <a:rPr lang="es-CO" smtClean="0"/>
              <a:t>1/09/2026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3050580967"/>
      </p:ext>
    </p:extLst>
  </p:cSld>
  <p:clrMapOvr>
    <a:masterClrMapping/>
  </p:clrMapOvr>
  <p:extLst>
    <p:ext uri="{DCECCB84-F9BA-43D5-87BE-67443E8EF086}">
      <p15:sldGuideLst xmlns:p15="http://schemas.microsoft.com/office/powerpoint/2012/main">
        <p15:guide id="1" orient="horz" pos="3061" userDrawn="1">
          <p15:clr>
            <a:srgbClr val="FBAE40"/>
          </p15:clr>
        </p15:guide>
        <p15:guide id="2" pos="487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354255"/>
      </p:ext>
    </p:extLst>
  </p:cSld>
  <p:clrMapOvr>
    <a:masterClrMapping/>
  </p:clrMapOvr>
  <p:extLst>
    <p:ext uri="{DCECCB84-F9BA-43D5-87BE-67443E8EF086}">
      <p15:sldGuideLst xmlns:p15="http://schemas.microsoft.com/office/powerpoint/2012/main">
        <p15:guide id="1" orient="horz" pos="3061" userDrawn="1">
          <p15:clr>
            <a:srgbClr val="FBAE40"/>
          </p15:clr>
        </p15:guide>
        <p15:guide id="2" pos="487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356AB2-E69A-4A2F-81CB-87E81C752EDC}"/>
              </a:ext>
            </a:extLst>
          </p:cNvPr>
          <p:cNvSpPr>
            <a:spLocks noGrp="1"/>
          </p:cNvSpPr>
          <p:nvPr>
            <p:ph type="title"/>
          </p:nvPr>
        </p:nvSpPr>
        <p:spPr>
          <a:xfrm>
            <a:off x="2592888" y="206047"/>
            <a:ext cx="12409914" cy="584786"/>
          </a:xfrm>
        </p:spPr>
        <p:txBody>
          <a:bodyPr>
            <a:noAutofit/>
          </a:bodyPr>
          <a:lstStyle>
            <a:lvl1pPr algn="r">
              <a:defRPr sz="2400" b="1">
                <a:solidFill>
                  <a:srgbClr val="751515"/>
                </a:solidFill>
                <a:latin typeface="Work Sans Medium" pitchFamily="2" charset="0"/>
              </a:defRPr>
            </a:lvl1p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3F83F79-4F58-ADB0-025E-9E8A6F61242B}"/>
              </a:ext>
            </a:extLst>
          </p:cNvPr>
          <p:cNvSpPr>
            <a:spLocks noGrp="1"/>
          </p:cNvSpPr>
          <p:nvPr>
            <p:ph type="dt" sz="half" idx="10"/>
          </p:nvPr>
        </p:nvSpPr>
        <p:spPr/>
        <p:txBody>
          <a:bodyPr/>
          <a:lstStyle/>
          <a:p>
            <a:fld id="{AC1CD148-DEBC-44D0-9A39-6034CE05AC00}" type="datetimeFigureOut">
              <a:rPr lang="es-CO" smtClean="0"/>
              <a:t>1/09/2026</a:t>
            </a:fld>
            <a:endParaRPr lang="es-CO"/>
          </a:p>
        </p:txBody>
      </p:sp>
      <p:sp>
        <p:nvSpPr>
          <p:cNvPr id="4" name="Marcador de pie de página 3">
            <a:extLst>
              <a:ext uri="{FF2B5EF4-FFF2-40B4-BE49-F238E27FC236}">
                <a16:creationId xmlns:a16="http://schemas.microsoft.com/office/drawing/2014/main" id="{4A74A709-0AB1-F09C-2E3E-5B5802348FF3}"/>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048BAA46-CABF-1ABF-A773-5E3A2743676A}"/>
              </a:ext>
            </a:extLst>
          </p:cNvPr>
          <p:cNvSpPr>
            <a:spLocks noGrp="1"/>
          </p:cNvSpPr>
          <p:nvPr>
            <p:ph type="sldNum" sz="quarter" idx="12"/>
          </p:nvPr>
        </p:nvSpPr>
        <p:spPr/>
        <p:txBody>
          <a:bodyPr/>
          <a:lstStyle/>
          <a:p>
            <a:fld id="{5CCA9E77-3907-4151-81A6-BDB9A7F01D6D}" type="slidenum">
              <a:rPr lang="es-CO" smtClean="0"/>
              <a:t>‹Nº›</a:t>
            </a:fld>
            <a:endParaRPr lang="es-CO"/>
          </a:p>
        </p:txBody>
      </p:sp>
      <p:pic>
        <p:nvPicPr>
          <p:cNvPr id="6" name="Imagen 3" descr="Un dibujo con letras&#10;&#10;Descripción generada automáticamente con confianza media">
            <a:extLst>
              <a:ext uri="{FF2B5EF4-FFF2-40B4-BE49-F238E27FC236}">
                <a16:creationId xmlns:a16="http://schemas.microsoft.com/office/drawing/2014/main" id="{D5D33319-3506-3A48-2C77-22D3D46DBD3F}"/>
              </a:ext>
            </a:extLst>
          </p:cNvPr>
          <p:cNvPicPr>
            <a:picLocks noChangeAspect="1"/>
          </p:cNvPicPr>
          <p:nvPr userDrawn="1"/>
        </p:nvPicPr>
        <p:blipFill>
          <a:blip r:embed="rId2">
            <a:extLst>
              <a:ext uri="{28A0092B-C50C-407E-A947-70E740481C1C}">
                <a14:useLocalDpi xmlns:a14="http://schemas.microsoft.com/office/drawing/2010/main" val="0"/>
              </a:ext>
            </a:extLst>
          </a:blip>
          <a:srcRect l="25490" t="11954" r="25818" b="28225"/>
          <a:stretch/>
        </p:blipFill>
        <p:spPr>
          <a:xfrm>
            <a:off x="476911" y="206047"/>
            <a:ext cx="1174637" cy="584786"/>
          </a:xfrm>
          <a:prstGeom prst="rect">
            <a:avLst/>
          </a:prstGeom>
        </p:spPr>
      </p:pic>
    </p:spTree>
    <p:extLst>
      <p:ext uri="{BB962C8B-B14F-4D97-AF65-F5344CB8AC3E}">
        <p14:creationId xmlns:p14="http://schemas.microsoft.com/office/powerpoint/2010/main" val="3293391798"/>
      </p:ext>
    </p:extLst>
  </p:cSld>
  <p:clrMapOvr>
    <a:masterClrMapping/>
  </p:clrMapOvr>
  <p:extLst>
    <p:ext uri="{DCECCB84-F9BA-43D5-87BE-67443E8EF086}">
      <p15:sldGuideLst xmlns:p15="http://schemas.microsoft.com/office/powerpoint/2012/main">
        <p15:guide id="1" orient="horz" pos="3061" userDrawn="1">
          <p15:clr>
            <a:srgbClr val="FBAE40"/>
          </p15:clr>
        </p15:guide>
        <p15:guide id="2" pos="487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56168" y="2423317"/>
            <a:ext cx="13351252" cy="4043359"/>
          </a:xfrm>
        </p:spPr>
        <p:txBody>
          <a:bodyPr anchor="b"/>
          <a:lstStyle>
            <a:lvl1pPr>
              <a:defRPr sz="7618"/>
            </a:lvl1pPr>
          </a:lstStyle>
          <a:p>
            <a:r>
              <a:rPr lang="es-ES"/>
              <a:t>Haga clic para modificar el estilo de título del patrón</a:t>
            </a:r>
            <a:endParaRPr lang="en-US"/>
          </a:p>
        </p:txBody>
      </p:sp>
      <p:sp>
        <p:nvSpPr>
          <p:cNvPr id="3" name="Text Placeholder 2"/>
          <p:cNvSpPr>
            <a:spLocks noGrp="1"/>
          </p:cNvSpPr>
          <p:nvPr>
            <p:ph type="body" idx="1"/>
          </p:nvPr>
        </p:nvSpPr>
        <p:spPr>
          <a:xfrm>
            <a:off x="1056168" y="6504927"/>
            <a:ext cx="13351252" cy="2126307"/>
          </a:xfrm>
        </p:spPr>
        <p:txBody>
          <a:bodyPr/>
          <a:lstStyle>
            <a:lvl1pPr marL="0" indent="0">
              <a:buNone/>
              <a:defRPr sz="3047">
                <a:solidFill>
                  <a:schemeClr val="tx1">
                    <a:tint val="75000"/>
                  </a:schemeClr>
                </a:solidFill>
              </a:defRPr>
            </a:lvl1pPr>
            <a:lvl2pPr marL="580507" indent="0">
              <a:buNone/>
              <a:defRPr sz="2539">
                <a:solidFill>
                  <a:schemeClr val="tx1">
                    <a:tint val="75000"/>
                  </a:schemeClr>
                </a:solidFill>
              </a:defRPr>
            </a:lvl2pPr>
            <a:lvl3pPr marL="1161014" indent="0">
              <a:buNone/>
              <a:defRPr sz="2285">
                <a:solidFill>
                  <a:schemeClr val="tx1">
                    <a:tint val="75000"/>
                  </a:schemeClr>
                </a:solidFill>
              </a:defRPr>
            </a:lvl3pPr>
            <a:lvl4pPr marL="1741521" indent="0">
              <a:buNone/>
              <a:defRPr sz="2032">
                <a:solidFill>
                  <a:schemeClr val="tx1">
                    <a:tint val="75000"/>
                  </a:schemeClr>
                </a:solidFill>
              </a:defRPr>
            </a:lvl4pPr>
            <a:lvl5pPr marL="2322027" indent="0">
              <a:buNone/>
              <a:defRPr sz="2032">
                <a:solidFill>
                  <a:schemeClr val="tx1">
                    <a:tint val="75000"/>
                  </a:schemeClr>
                </a:solidFill>
              </a:defRPr>
            </a:lvl5pPr>
            <a:lvl6pPr marL="2902534" indent="0">
              <a:buNone/>
              <a:defRPr sz="2032">
                <a:solidFill>
                  <a:schemeClr val="tx1">
                    <a:tint val="75000"/>
                  </a:schemeClr>
                </a:solidFill>
              </a:defRPr>
            </a:lvl6pPr>
            <a:lvl7pPr marL="3483041" indent="0">
              <a:buNone/>
              <a:defRPr sz="2032">
                <a:solidFill>
                  <a:schemeClr val="tx1">
                    <a:tint val="75000"/>
                  </a:schemeClr>
                </a:solidFill>
              </a:defRPr>
            </a:lvl7pPr>
            <a:lvl8pPr marL="4063548" indent="0">
              <a:buNone/>
              <a:defRPr sz="2032">
                <a:solidFill>
                  <a:schemeClr val="tx1">
                    <a:tint val="75000"/>
                  </a:schemeClr>
                </a:solidFill>
              </a:defRPr>
            </a:lvl8pPr>
            <a:lvl9pPr marL="4644055" indent="0">
              <a:buNone/>
              <a:defRPr sz="2032">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C1CD148-DEBC-44D0-9A39-6034CE05AC00}" type="datetimeFigureOut">
              <a:rPr lang="es-CO" smtClean="0"/>
              <a:t>1/09/2026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4106696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1064230" y="2587570"/>
            <a:ext cx="6578878" cy="616741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7836605" y="2587570"/>
            <a:ext cx="6578878" cy="616741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AC1CD148-DEBC-44D0-9A39-6034CE05AC00}" type="datetimeFigureOut">
              <a:rPr lang="es-CO" smtClean="0"/>
              <a:t>1/09/2026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1404530819"/>
      </p:ext>
    </p:extLst>
  </p:cSld>
  <p:clrMapOvr>
    <a:masterClrMapping/>
  </p:clrMapOvr>
  <p:extLst>
    <p:ext uri="{DCECCB84-F9BA-43D5-87BE-67443E8EF086}">
      <p15:sldGuideLst xmlns:p15="http://schemas.microsoft.com/office/powerpoint/2012/main">
        <p15:guide id="1" orient="horz" pos="3061" userDrawn="1">
          <p15:clr>
            <a:srgbClr val="FBAE40"/>
          </p15:clr>
        </p15:guide>
        <p15:guide id="2" pos="487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66247" y="517514"/>
            <a:ext cx="13351252" cy="1878802"/>
          </a:xfrm>
        </p:spPr>
        <p:txBody>
          <a:bodyPr/>
          <a:lstStyle/>
          <a:p>
            <a:r>
              <a:rPr lang="es-ES"/>
              <a:t>Haga clic para modificar el estilo de título del patrón</a:t>
            </a:r>
            <a:endParaRPr lang="en-US"/>
          </a:p>
        </p:txBody>
      </p:sp>
      <p:sp>
        <p:nvSpPr>
          <p:cNvPr id="3" name="Text Placeholder 2"/>
          <p:cNvSpPr>
            <a:spLocks noGrp="1"/>
          </p:cNvSpPr>
          <p:nvPr>
            <p:ph type="body" idx="1"/>
          </p:nvPr>
        </p:nvSpPr>
        <p:spPr>
          <a:xfrm>
            <a:off x="1066247" y="2382815"/>
            <a:ext cx="6548644" cy="1167781"/>
          </a:xfrm>
        </p:spPr>
        <p:txBody>
          <a:bodyPr anchor="b"/>
          <a:lstStyle>
            <a:lvl1pPr marL="0" indent="0">
              <a:buNone/>
              <a:defRPr sz="3047" b="1"/>
            </a:lvl1pPr>
            <a:lvl2pPr marL="580507" indent="0">
              <a:buNone/>
              <a:defRPr sz="2539" b="1"/>
            </a:lvl2pPr>
            <a:lvl3pPr marL="1161014" indent="0">
              <a:buNone/>
              <a:defRPr sz="2285" b="1"/>
            </a:lvl3pPr>
            <a:lvl4pPr marL="1741521" indent="0">
              <a:buNone/>
              <a:defRPr sz="2032" b="1"/>
            </a:lvl4pPr>
            <a:lvl5pPr marL="2322027" indent="0">
              <a:buNone/>
              <a:defRPr sz="2032" b="1"/>
            </a:lvl5pPr>
            <a:lvl6pPr marL="2902534" indent="0">
              <a:buNone/>
              <a:defRPr sz="2032" b="1"/>
            </a:lvl6pPr>
            <a:lvl7pPr marL="3483041" indent="0">
              <a:buNone/>
              <a:defRPr sz="2032" b="1"/>
            </a:lvl7pPr>
            <a:lvl8pPr marL="4063548" indent="0">
              <a:buNone/>
              <a:defRPr sz="2032" b="1"/>
            </a:lvl8pPr>
            <a:lvl9pPr marL="4644055" indent="0">
              <a:buNone/>
              <a:defRPr sz="2032" b="1"/>
            </a:lvl9pPr>
          </a:lstStyle>
          <a:p>
            <a:pPr lvl="0"/>
            <a:r>
              <a:rPr lang="es-ES"/>
              <a:t>Haga clic para modificar los estilos de texto del patrón</a:t>
            </a:r>
          </a:p>
        </p:txBody>
      </p:sp>
      <p:sp>
        <p:nvSpPr>
          <p:cNvPr id="4" name="Content Placeholder 3"/>
          <p:cNvSpPr>
            <a:spLocks noGrp="1"/>
          </p:cNvSpPr>
          <p:nvPr>
            <p:ph sz="half" idx="2"/>
          </p:nvPr>
        </p:nvSpPr>
        <p:spPr>
          <a:xfrm>
            <a:off x="1066247" y="3550596"/>
            <a:ext cx="6548644" cy="522239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7836605" y="2382815"/>
            <a:ext cx="6580894" cy="1167781"/>
          </a:xfrm>
        </p:spPr>
        <p:txBody>
          <a:bodyPr anchor="b"/>
          <a:lstStyle>
            <a:lvl1pPr marL="0" indent="0">
              <a:buNone/>
              <a:defRPr sz="3047" b="1"/>
            </a:lvl1pPr>
            <a:lvl2pPr marL="580507" indent="0">
              <a:buNone/>
              <a:defRPr sz="2539" b="1"/>
            </a:lvl2pPr>
            <a:lvl3pPr marL="1161014" indent="0">
              <a:buNone/>
              <a:defRPr sz="2285" b="1"/>
            </a:lvl3pPr>
            <a:lvl4pPr marL="1741521" indent="0">
              <a:buNone/>
              <a:defRPr sz="2032" b="1"/>
            </a:lvl4pPr>
            <a:lvl5pPr marL="2322027" indent="0">
              <a:buNone/>
              <a:defRPr sz="2032" b="1"/>
            </a:lvl5pPr>
            <a:lvl6pPr marL="2902534" indent="0">
              <a:buNone/>
              <a:defRPr sz="2032" b="1"/>
            </a:lvl6pPr>
            <a:lvl7pPr marL="3483041" indent="0">
              <a:buNone/>
              <a:defRPr sz="2032" b="1"/>
            </a:lvl7pPr>
            <a:lvl8pPr marL="4063548" indent="0">
              <a:buNone/>
              <a:defRPr sz="2032" b="1"/>
            </a:lvl8pPr>
            <a:lvl9pPr marL="4644055" indent="0">
              <a:buNone/>
              <a:defRPr sz="2032" b="1"/>
            </a:lvl9pPr>
          </a:lstStyle>
          <a:p>
            <a:pPr lvl="0"/>
            <a:r>
              <a:rPr lang="es-ES"/>
              <a:t>Haga clic para modificar los estilos de texto del patrón</a:t>
            </a:r>
          </a:p>
        </p:txBody>
      </p:sp>
      <p:sp>
        <p:nvSpPr>
          <p:cNvPr id="6" name="Content Placeholder 5"/>
          <p:cNvSpPr>
            <a:spLocks noGrp="1"/>
          </p:cNvSpPr>
          <p:nvPr>
            <p:ph sz="quarter" idx="4"/>
          </p:nvPr>
        </p:nvSpPr>
        <p:spPr>
          <a:xfrm>
            <a:off x="7836605" y="3550596"/>
            <a:ext cx="6580894" cy="522239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AC1CD148-DEBC-44D0-9A39-6034CE05AC00}" type="datetimeFigureOut">
              <a:rPr lang="es-CO" smtClean="0"/>
              <a:t>1/09/2026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3536720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AC1CD148-DEBC-44D0-9A39-6034CE05AC00}" type="datetimeFigureOut">
              <a:rPr lang="es-CO" smtClean="0"/>
              <a:t>1/09/2026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1902476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1CD148-DEBC-44D0-9A39-6034CE05AC00}" type="datetimeFigureOut">
              <a:rPr lang="es-CO" smtClean="0"/>
              <a:t>1/09/2026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196781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66247" y="648018"/>
            <a:ext cx="4992610" cy="2268061"/>
          </a:xfrm>
        </p:spPr>
        <p:txBody>
          <a:bodyPr anchor="b"/>
          <a:lstStyle>
            <a:lvl1pPr>
              <a:defRPr sz="4063"/>
            </a:lvl1pPr>
          </a:lstStyle>
          <a:p>
            <a:r>
              <a:rPr lang="es-ES"/>
              <a:t>Haga clic para modificar el estilo de título del patrón</a:t>
            </a:r>
            <a:endParaRPr lang="en-US"/>
          </a:p>
        </p:txBody>
      </p:sp>
      <p:sp>
        <p:nvSpPr>
          <p:cNvPr id="3" name="Content Placeholder 2"/>
          <p:cNvSpPr>
            <a:spLocks noGrp="1"/>
          </p:cNvSpPr>
          <p:nvPr>
            <p:ph idx="1"/>
          </p:nvPr>
        </p:nvSpPr>
        <p:spPr>
          <a:xfrm>
            <a:off x="6580894" y="1399539"/>
            <a:ext cx="7836605" cy="6907687"/>
          </a:xfrm>
        </p:spPr>
        <p:txBody>
          <a:bodyPr/>
          <a:lstStyle>
            <a:lvl1pPr>
              <a:defRPr sz="4063"/>
            </a:lvl1pPr>
            <a:lvl2pPr>
              <a:defRPr sz="3555"/>
            </a:lvl2pPr>
            <a:lvl3pPr>
              <a:defRPr sz="3047"/>
            </a:lvl3pPr>
            <a:lvl4pPr>
              <a:defRPr sz="2539"/>
            </a:lvl4pPr>
            <a:lvl5pPr>
              <a:defRPr sz="2539"/>
            </a:lvl5pPr>
            <a:lvl6pPr>
              <a:defRPr sz="2539"/>
            </a:lvl6pPr>
            <a:lvl7pPr>
              <a:defRPr sz="2539"/>
            </a:lvl7pPr>
            <a:lvl8pPr>
              <a:defRPr sz="2539"/>
            </a:lvl8pPr>
            <a:lvl9pPr>
              <a:defRPr sz="2539"/>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1066247" y="2916079"/>
            <a:ext cx="4992610" cy="5402397"/>
          </a:xfrm>
        </p:spPr>
        <p:txBody>
          <a:bodyPr/>
          <a:lstStyle>
            <a:lvl1pPr marL="0" indent="0">
              <a:buNone/>
              <a:defRPr sz="2032"/>
            </a:lvl1pPr>
            <a:lvl2pPr marL="580507" indent="0">
              <a:buNone/>
              <a:defRPr sz="1778"/>
            </a:lvl2pPr>
            <a:lvl3pPr marL="1161014" indent="0">
              <a:buNone/>
              <a:defRPr sz="1524"/>
            </a:lvl3pPr>
            <a:lvl4pPr marL="1741521" indent="0">
              <a:buNone/>
              <a:defRPr sz="1270"/>
            </a:lvl4pPr>
            <a:lvl5pPr marL="2322027" indent="0">
              <a:buNone/>
              <a:defRPr sz="1270"/>
            </a:lvl5pPr>
            <a:lvl6pPr marL="2902534" indent="0">
              <a:buNone/>
              <a:defRPr sz="1270"/>
            </a:lvl6pPr>
            <a:lvl7pPr marL="3483041" indent="0">
              <a:buNone/>
              <a:defRPr sz="1270"/>
            </a:lvl7pPr>
            <a:lvl8pPr marL="4063548" indent="0">
              <a:buNone/>
              <a:defRPr sz="1270"/>
            </a:lvl8pPr>
            <a:lvl9pPr marL="4644055" indent="0">
              <a:buNone/>
              <a:defRPr sz="127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C1CD148-DEBC-44D0-9A39-6034CE05AC00}" type="datetimeFigureOut">
              <a:rPr lang="es-CO" smtClean="0"/>
              <a:t>1/09/2026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222859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66247" y="648018"/>
            <a:ext cx="4992610" cy="2268061"/>
          </a:xfrm>
        </p:spPr>
        <p:txBody>
          <a:bodyPr anchor="b"/>
          <a:lstStyle>
            <a:lvl1pPr>
              <a:defRPr sz="4063"/>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6580894" y="1399539"/>
            <a:ext cx="7836605" cy="6907687"/>
          </a:xfrm>
        </p:spPr>
        <p:txBody>
          <a:bodyPr anchor="t"/>
          <a:lstStyle>
            <a:lvl1pPr marL="0" indent="0">
              <a:buNone/>
              <a:defRPr sz="4063"/>
            </a:lvl1pPr>
            <a:lvl2pPr marL="580507" indent="0">
              <a:buNone/>
              <a:defRPr sz="3555"/>
            </a:lvl2pPr>
            <a:lvl3pPr marL="1161014" indent="0">
              <a:buNone/>
              <a:defRPr sz="3047"/>
            </a:lvl3pPr>
            <a:lvl4pPr marL="1741521" indent="0">
              <a:buNone/>
              <a:defRPr sz="2539"/>
            </a:lvl4pPr>
            <a:lvl5pPr marL="2322027" indent="0">
              <a:buNone/>
              <a:defRPr sz="2539"/>
            </a:lvl5pPr>
            <a:lvl6pPr marL="2902534" indent="0">
              <a:buNone/>
              <a:defRPr sz="2539"/>
            </a:lvl6pPr>
            <a:lvl7pPr marL="3483041" indent="0">
              <a:buNone/>
              <a:defRPr sz="2539"/>
            </a:lvl7pPr>
            <a:lvl8pPr marL="4063548" indent="0">
              <a:buNone/>
              <a:defRPr sz="2539"/>
            </a:lvl8pPr>
            <a:lvl9pPr marL="4644055" indent="0">
              <a:buNone/>
              <a:defRPr sz="2539"/>
            </a:lvl9pPr>
          </a:lstStyle>
          <a:p>
            <a:r>
              <a:rPr lang="es-ES"/>
              <a:t>Haga clic en el icono para agregar una imagen</a:t>
            </a:r>
            <a:endParaRPr lang="en-US"/>
          </a:p>
        </p:txBody>
      </p:sp>
      <p:sp>
        <p:nvSpPr>
          <p:cNvPr id="4" name="Text Placeholder 3"/>
          <p:cNvSpPr>
            <a:spLocks noGrp="1"/>
          </p:cNvSpPr>
          <p:nvPr>
            <p:ph type="body" sz="half" idx="2"/>
          </p:nvPr>
        </p:nvSpPr>
        <p:spPr>
          <a:xfrm>
            <a:off x="1066247" y="2916079"/>
            <a:ext cx="4992610" cy="5402397"/>
          </a:xfrm>
        </p:spPr>
        <p:txBody>
          <a:bodyPr/>
          <a:lstStyle>
            <a:lvl1pPr marL="0" indent="0">
              <a:buNone/>
              <a:defRPr sz="2032"/>
            </a:lvl1pPr>
            <a:lvl2pPr marL="580507" indent="0">
              <a:buNone/>
              <a:defRPr sz="1778"/>
            </a:lvl2pPr>
            <a:lvl3pPr marL="1161014" indent="0">
              <a:buNone/>
              <a:defRPr sz="1524"/>
            </a:lvl3pPr>
            <a:lvl4pPr marL="1741521" indent="0">
              <a:buNone/>
              <a:defRPr sz="1270"/>
            </a:lvl4pPr>
            <a:lvl5pPr marL="2322027" indent="0">
              <a:buNone/>
              <a:defRPr sz="1270"/>
            </a:lvl5pPr>
            <a:lvl6pPr marL="2902534" indent="0">
              <a:buNone/>
              <a:defRPr sz="1270"/>
            </a:lvl6pPr>
            <a:lvl7pPr marL="3483041" indent="0">
              <a:buNone/>
              <a:defRPr sz="1270"/>
            </a:lvl7pPr>
            <a:lvl8pPr marL="4063548" indent="0">
              <a:buNone/>
              <a:defRPr sz="1270"/>
            </a:lvl8pPr>
            <a:lvl9pPr marL="4644055" indent="0">
              <a:buNone/>
              <a:defRPr sz="127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C1CD148-DEBC-44D0-9A39-6034CE05AC00}" type="datetimeFigureOut">
              <a:rPr lang="es-CO" smtClean="0"/>
              <a:t>1/09/2026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1302391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AC1CD148-DEBC-44D0-9A39-6034CE05AC00}" type="datetimeFigureOut">
              <a:rPr lang="es-CO" smtClean="0"/>
              <a:t>1/09/2026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1787665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077670" y="517514"/>
            <a:ext cx="3337813" cy="8237474"/>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1064230" y="517514"/>
            <a:ext cx="9819943" cy="823747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AC1CD148-DEBC-44D0-9A39-6034CE05AC00}" type="datetimeFigureOut">
              <a:rPr lang="es-CO" smtClean="0"/>
              <a:t>1/09/2026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5CCA9E77-3907-4151-81A6-BDB9A7F01D6D}" type="slidenum">
              <a:rPr lang="es-CO" smtClean="0"/>
              <a:t>‹Nº›</a:t>
            </a:fld>
            <a:endParaRPr lang="es-CO"/>
          </a:p>
        </p:txBody>
      </p:sp>
    </p:spTree>
    <p:extLst>
      <p:ext uri="{BB962C8B-B14F-4D97-AF65-F5344CB8AC3E}">
        <p14:creationId xmlns:p14="http://schemas.microsoft.com/office/powerpoint/2010/main" val="3181681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B8372C-5F35-0E53-8FE8-491187554375}"/>
              </a:ext>
            </a:extLst>
          </p:cNvPr>
          <p:cNvSpPr>
            <a:spLocks noGrp="1"/>
          </p:cNvSpPr>
          <p:nvPr>
            <p:ph type="ctrTitle"/>
          </p:nvPr>
        </p:nvSpPr>
        <p:spPr>
          <a:xfrm>
            <a:off x="1935163" y="1590675"/>
            <a:ext cx="11609387" cy="338455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F81C7C11-C29D-81F3-52F6-6B46BB3560ED}"/>
              </a:ext>
            </a:extLst>
          </p:cNvPr>
          <p:cNvSpPr>
            <a:spLocks noGrp="1"/>
          </p:cNvSpPr>
          <p:nvPr>
            <p:ph type="subTitle" idx="1"/>
          </p:nvPr>
        </p:nvSpPr>
        <p:spPr>
          <a:xfrm>
            <a:off x="1935163" y="5105400"/>
            <a:ext cx="11609387" cy="23463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B5B86B97-3DEA-18D8-1ABD-BB66886A4640}"/>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582BD337-9A2D-41CB-6883-7F8CB6AFF64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004123F-1DAD-43B4-66F7-E25230591035}"/>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2114921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0FCB8-92F1-16BD-4B8B-3A7B2B76D45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B22C341-25C1-D4C8-051D-040F601481B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D9F8627-1033-5A4E-9616-D8C39294D1FA}"/>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9635196C-EAE2-74D3-6B6D-2CDDAE7B4B9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DBF53CD-E282-6F67-743A-44A749D1C0D2}"/>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2057375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FEB26-F2B3-501B-6E21-F66AEA41295D}"/>
              </a:ext>
            </a:extLst>
          </p:cNvPr>
          <p:cNvSpPr>
            <a:spLocks noGrp="1"/>
          </p:cNvSpPr>
          <p:nvPr>
            <p:ph type="title"/>
          </p:nvPr>
        </p:nvSpPr>
        <p:spPr>
          <a:xfrm>
            <a:off x="1055688" y="2422525"/>
            <a:ext cx="13352462" cy="4043363"/>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CAA8E4B-6774-AE1F-DD2E-4254B72F630E}"/>
              </a:ext>
            </a:extLst>
          </p:cNvPr>
          <p:cNvSpPr>
            <a:spLocks noGrp="1"/>
          </p:cNvSpPr>
          <p:nvPr>
            <p:ph type="body" idx="1"/>
          </p:nvPr>
        </p:nvSpPr>
        <p:spPr>
          <a:xfrm>
            <a:off x="1055688" y="6505575"/>
            <a:ext cx="13352462" cy="21256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5B1906F-4F4E-EA5E-2142-229AAE4D259B}"/>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A66BCDBE-A368-9204-8058-8DB53D12D0D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C807282-8B15-BCAD-A52C-A608FC4A8F97}"/>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2519341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DDF1F3-C861-635F-E831-F68B0B5399B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4299BC0-B9F7-4C0E-A4CA-763BA47EFFB4}"/>
              </a:ext>
            </a:extLst>
          </p:cNvPr>
          <p:cNvSpPr>
            <a:spLocks noGrp="1"/>
          </p:cNvSpPr>
          <p:nvPr>
            <p:ph sz="half" idx="1"/>
          </p:nvPr>
        </p:nvSpPr>
        <p:spPr>
          <a:xfrm>
            <a:off x="1063625" y="2587625"/>
            <a:ext cx="6599238" cy="61674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5018E70-AE2D-6BEA-A48C-469A660992C8}"/>
              </a:ext>
            </a:extLst>
          </p:cNvPr>
          <p:cNvSpPr>
            <a:spLocks noGrp="1"/>
          </p:cNvSpPr>
          <p:nvPr>
            <p:ph sz="half" idx="2"/>
          </p:nvPr>
        </p:nvSpPr>
        <p:spPr>
          <a:xfrm>
            <a:off x="7815263" y="2587625"/>
            <a:ext cx="6600825" cy="61674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FA0729B3-B066-F46F-CDFF-138338782E54}"/>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6" name="Marcador de pie de página 5">
            <a:extLst>
              <a:ext uri="{FF2B5EF4-FFF2-40B4-BE49-F238E27FC236}">
                <a16:creationId xmlns:a16="http://schemas.microsoft.com/office/drawing/2014/main" id="{A954CD5B-2A4B-9EF2-FA50-194292E296C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F29CE1E-C522-ACE7-50E0-3F1656AF33D7}"/>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2520861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DF5C19-33FD-EB90-79A5-6DCB6B366BF7}"/>
              </a:ext>
            </a:extLst>
          </p:cNvPr>
          <p:cNvSpPr>
            <a:spLocks noGrp="1"/>
          </p:cNvSpPr>
          <p:nvPr>
            <p:ph type="title"/>
          </p:nvPr>
        </p:nvSpPr>
        <p:spPr>
          <a:xfrm>
            <a:off x="1066800" y="517525"/>
            <a:ext cx="13350875" cy="187801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170E640-A598-8C4C-2974-0064A7C5475A}"/>
              </a:ext>
            </a:extLst>
          </p:cNvPr>
          <p:cNvSpPr>
            <a:spLocks noGrp="1"/>
          </p:cNvSpPr>
          <p:nvPr>
            <p:ph type="body" idx="1"/>
          </p:nvPr>
        </p:nvSpPr>
        <p:spPr>
          <a:xfrm>
            <a:off x="1066800" y="2382838"/>
            <a:ext cx="6548438" cy="1168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2FF950C-F374-818C-7627-2D4953BF0867}"/>
              </a:ext>
            </a:extLst>
          </p:cNvPr>
          <p:cNvSpPr>
            <a:spLocks noGrp="1"/>
          </p:cNvSpPr>
          <p:nvPr>
            <p:ph sz="half" idx="2"/>
          </p:nvPr>
        </p:nvSpPr>
        <p:spPr>
          <a:xfrm>
            <a:off x="1066800" y="3551238"/>
            <a:ext cx="6548438" cy="52212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5D1D80E-B5DC-27BC-FD73-95782BA1AFE0}"/>
              </a:ext>
            </a:extLst>
          </p:cNvPr>
          <p:cNvSpPr>
            <a:spLocks noGrp="1"/>
          </p:cNvSpPr>
          <p:nvPr>
            <p:ph type="body" sz="quarter" idx="3"/>
          </p:nvPr>
        </p:nvSpPr>
        <p:spPr>
          <a:xfrm>
            <a:off x="7835900" y="2382838"/>
            <a:ext cx="6581775" cy="1168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2E6240C-D692-FDF1-65D9-763BEF217CA0}"/>
              </a:ext>
            </a:extLst>
          </p:cNvPr>
          <p:cNvSpPr>
            <a:spLocks noGrp="1"/>
          </p:cNvSpPr>
          <p:nvPr>
            <p:ph sz="quarter" idx="4"/>
          </p:nvPr>
        </p:nvSpPr>
        <p:spPr>
          <a:xfrm>
            <a:off x="7835900" y="3551238"/>
            <a:ext cx="6581775" cy="52212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46102B9-1049-4B18-4ABC-F6E24278168F}"/>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8" name="Marcador de pie de página 7">
            <a:extLst>
              <a:ext uri="{FF2B5EF4-FFF2-40B4-BE49-F238E27FC236}">
                <a16:creationId xmlns:a16="http://schemas.microsoft.com/office/drawing/2014/main" id="{4A6048FB-9A12-0131-5B99-DCD5AD6F5C0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D16E7436-6884-5860-A956-A5FEE94E3ABF}"/>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4034022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53E53E-D6C4-099E-D49D-E863ADB9518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006394F-79E6-57C8-8DA4-9F7D7B842B3F}"/>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4" name="Marcador de pie de página 3">
            <a:extLst>
              <a:ext uri="{FF2B5EF4-FFF2-40B4-BE49-F238E27FC236}">
                <a16:creationId xmlns:a16="http://schemas.microsoft.com/office/drawing/2014/main" id="{2F402919-77D7-3D79-3D42-8DD62DC4777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5122ED4-BF10-6FD7-050A-B2E3F5C3EA8D}"/>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3002363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70FD202-614C-5C12-F366-14C20128A790}"/>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3" name="Marcador de pie de página 2">
            <a:extLst>
              <a:ext uri="{FF2B5EF4-FFF2-40B4-BE49-F238E27FC236}">
                <a16:creationId xmlns:a16="http://schemas.microsoft.com/office/drawing/2014/main" id="{5953F028-79C7-EDED-DDDE-4D6AE80894E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D4603F0-489C-B3BA-790A-002B55A4339F}"/>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2146081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1409EA-992B-E996-2BD0-07E8BCBEE6AC}"/>
              </a:ext>
            </a:extLst>
          </p:cNvPr>
          <p:cNvSpPr>
            <a:spLocks noGrp="1"/>
          </p:cNvSpPr>
          <p:nvPr>
            <p:ph type="title"/>
          </p:nvPr>
        </p:nvSpPr>
        <p:spPr>
          <a:xfrm>
            <a:off x="1066800" y="647700"/>
            <a:ext cx="4992688" cy="2268538"/>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A3FB7B1-3A13-F840-991E-17A1A2AC5D5B}"/>
              </a:ext>
            </a:extLst>
          </p:cNvPr>
          <p:cNvSpPr>
            <a:spLocks noGrp="1"/>
          </p:cNvSpPr>
          <p:nvPr>
            <p:ph idx="1"/>
          </p:nvPr>
        </p:nvSpPr>
        <p:spPr>
          <a:xfrm>
            <a:off x="6580188" y="1400175"/>
            <a:ext cx="7837487" cy="69072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54D1D253-551C-9E9D-B7FB-3C963118D98A}"/>
              </a:ext>
            </a:extLst>
          </p:cNvPr>
          <p:cNvSpPr>
            <a:spLocks noGrp="1"/>
          </p:cNvSpPr>
          <p:nvPr>
            <p:ph type="body" sz="half" idx="2"/>
          </p:nvPr>
        </p:nvSpPr>
        <p:spPr>
          <a:xfrm>
            <a:off x="1066800" y="2916238"/>
            <a:ext cx="4992688" cy="54022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1344019-4C44-26DE-9BE3-94537BB488C4}"/>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6" name="Marcador de pie de página 5">
            <a:extLst>
              <a:ext uri="{FF2B5EF4-FFF2-40B4-BE49-F238E27FC236}">
                <a16:creationId xmlns:a16="http://schemas.microsoft.com/office/drawing/2014/main" id="{1B884C93-352C-B741-E9B5-B14B6AB273E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903A0C9-5957-BC14-1319-377C590C0146}"/>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1030135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A22161-D2F5-55C4-7762-7B968119860D}"/>
              </a:ext>
            </a:extLst>
          </p:cNvPr>
          <p:cNvSpPr>
            <a:spLocks noGrp="1"/>
          </p:cNvSpPr>
          <p:nvPr>
            <p:ph type="title"/>
          </p:nvPr>
        </p:nvSpPr>
        <p:spPr>
          <a:xfrm>
            <a:off x="1066800" y="647700"/>
            <a:ext cx="4992688" cy="2268538"/>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BEBD2F86-4EC4-82A9-67F0-9503B6B8B18C}"/>
              </a:ext>
            </a:extLst>
          </p:cNvPr>
          <p:cNvSpPr>
            <a:spLocks noGrp="1"/>
          </p:cNvSpPr>
          <p:nvPr>
            <p:ph type="pic" idx="1"/>
          </p:nvPr>
        </p:nvSpPr>
        <p:spPr>
          <a:xfrm>
            <a:off x="6580188" y="1400175"/>
            <a:ext cx="7837487" cy="6907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C43153B-810E-C2A6-6F31-9D7A8DA91F48}"/>
              </a:ext>
            </a:extLst>
          </p:cNvPr>
          <p:cNvSpPr>
            <a:spLocks noGrp="1"/>
          </p:cNvSpPr>
          <p:nvPr>
            <p:ph type="body" sz="half" idx="2"/>
          </p:nvPr>
        </p:nvSpPr>
        <p:spPr>
          <a:xfrm>
            <a:off x="1066800" y="2916238"/>
            <a:ext cx="4992688" cy="54022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25BD834-DAE1-C391-1982-E5DD78221E8C}"/>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6" name="Marcador de pie de página 5">
            <a:extLst>
              <a:ext uri="{FF2B5EF4-FFF2-40B4-BE49-F238E27FC236}">
                <a16:creationId xmlns:a16="http://schemas.microsoft.com/office/drawing/2014/main" id="{AF148E7C-7A1B-3DF5-4C61-8C3452C224A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5EE6DA0-7A13-6801-AB38-3EE5C55457C5}"/>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3116585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1DEC0C-E7C8-4E37-ED19-01E70942412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6E4A55B9-AEFC-356D-E9C7-765CBC29121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3F5E0C3-4D18-47FB-43F5-2014F0A22372}"/>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25ED8565-D005-975A-6E72-0A4FD3FD24E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F98162A-131C-B70A-BBA6-6DD2BE0E0060}"/>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358320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BEFFD90-0AA0-9843-8641-9FE0EEDA6B0C}"/>
              </a:ext>
            </a:extLst>
          </p:cNvPr>
          <p:cNvSpPr>
            <a:spLocks noGrp="1"/>
          </p:cNvSpPr>
          <p:nvPr>
            <p:ph type="title" orient="vert"/>
          </p:nvPr>
        </p:nvSpPr>
        <p:spPr>
          <a:xfrm>
            <a:off x="11079163" y="517525"/>
            <a:ext cx="3336925" cy="82375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FCE1EBA-2C71-262C-41F6-CB4BD6E8F2B4}"/>
              </a:ext>
            </a:extLst>
          </p:cNvPr>
          <p:cNvSpPr>
            <a:spLocks noGrp="1"/>
          </p:cNvSpPr>
          <p:nvPr>
            <p:ph type="body" orient="vert" idx="1"/>
          </p:nvPr>
        </p:nvSpPr>
        <p:spPr>
          <a:xfrm>
            <a:off x="1063625" y="517525"/>
            <a:ext cx="9863138" cy="82375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57543FD-F4A8-9818-9DF8-10B38E8749D4}"/>
              </a:ext>
            </a:extLst>
          </p:cNvPr>
          <p:cNvSpPr>
            <a:spLocks noGrp="1"/>
          </p:cNvSpPr>
          <p:nvPr>
            <p:ph type="dt" sz="half" idx="10"/>
          </p:nvPr>
        </p:nvSpPr>
        <p:spPr/>
        <p:txBody>
          <a:body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363D3808-E9D0-3177-18BE-83E8A7339A2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4E7B8CE-188D-8872-0E99-C3AEF1A1AA54}"/>
              </a:ext>
            </a:extLst>
          </p:cNvPr>
          <p:cNvSpPr>
            <a:spLocks noGrp="1"/>
          </p:cNvSpPr>
          <p:nvPr>
            <p:ph type="sldNum" sz="quarter" idx="12"/>
          </p:nvPr>
        </p:nvSpPr>
        <p:spPr/>
        <p:txBody>
          <a:bodyPr/>
          <a:lstStyle/>
          <a:p>
            <a:fld id="{124FB7E2-0AD7-4D51-AFC4-C5103CC90C91}" type="slidenum">
              <a:rPr lang="es-CO" smtClean="0"/>
              <a:t>‹Nº›</a:t>
            </a:fld>
            <a:endParaRPr lang="es-CO"/>
          </a:p>
        </p:txBody>
      </p:sp>
    </p:spTree>
    <p:extLst>
      <p:ext uri="{BB962C8B-B14F-4D97-AF65-F5344CB8AC3E}">
        <p14:creationId xmlns:p14="http://schemas.microsoft.com/office/powerpoint/2010/main" val="68009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4231" y="517514"/>
            <a:ext cx="13351252" cy="1878802"/>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1064231" y="2587570"/>
            <a:ext cx="13351252" cy="616741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1064230" y="9009244"/>
            <a:ext cx="3482935" cy="517514"/>
          </a:xfrm>
          <a:prstGeom prst="rect">
            <a:avLst/>
          </a:prstGeom>
        </p:spPr>
        <p:txBody>
          <a:bodyPr vert="horz" lIns="91440" tIns="45720" rIns="91440" bIns="45720" rtlCol="0" anchor="ctr"/>
          <a:lstStyle>
            <a:lvl1pPr algn="l">
              <a:defRPr sz="1524">
                <a:solidFill>
                  <a:schemeClr val="tx1">
                    <a:tint val="75000"/>
                  </a:schemeClr>
                </a:solidFill>
              </a:defRPr>
            </a:lvl1pPr>
          </a:lstStyle>
          <a:p>
            <a:fld id="{AC1CD148-DEBC-44D0-9A39-6034CE05AC00}" type="datetimeFigureOut">
              <a:rPr lang="es-CO" smtClean="0"/>
              <a:t>1/09/2026</a:t>
            </a:fld>
            <a:endParaRPr lang="es-CO"/>
          </a:p>
        </p:txBody>
      </p:sp>
      <p:sp>
        <p:nvSpPr>
          <p:cNvPr id="5" name="Footer Placeholder 4"/>
          <p:cNvSpPr>
            <a:spLocks noGrp="1"/>
          </p:cNvSpPr>
          <p:nvPr>
            <p:ph type="ftr" sz="quarter" idx="3"/>
          </p:nvPr>
        </p:nvSpPr>
        <p:spPr>
          <a:xfrm>
            <a:off x="5127655" y="9009244"/>
            <a:ext cx="5224403" cy="517514"/>
          </a:xfrm>
          <a:prstGeom prst="rect">
            <a:avLst/>
          </a:prstGeom>
        </p:spPr>
        <p:txBody>
          <a:bodyPr vert="horz" lIns="91440" tIns="45720" rIns="91440" bIns="45720" rtlCol="0" anchor="ctr"/>
          <a:lstStyle>
            <a:lvl1pPr algn="ctr">
              <a:defRPr sz="1524">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10932548" y="9009244"/>
            <a:ext cx="3482935" cy="517514"/>
          </a:xfrm>
          <a:prstGeom prst="rect">
            <a:avLst/>
          </a:prstGeom>
        </p:spPr>
        <p:txBody>
          <a:bodyPr vert="horz" lIns="91440" tIns="45720" rIns="91440" bIns="45720" rtlCol="0" anchor="ctr"/>
          <a:lstStyle>
            <a:lvl1pPr algn="r">
              <a:defRPr sz="1524">
                <a:solidFill>
                  <a:schemeClr val="tx1">
                    <a:tint val="75000"/>
                  </a:schemeClr>
                </a:solidFill>
              </a:defRPr>
            </a:lvl1pPr>
          </a:lstStyle>
          <a:p>
            <a:fld id="{5CCA9E77-3907-4151-81A6-BDB9A7F01D6D}" type="slidenum">
              <a:rPr lang="es-CO" smtClean="0"/>
              <a:t>‹Nº›</a:t>
            </a:fld>
            <a:endParaRPr lang="es-CO"/>
          </a:p>
        </p:txBody>
      </p:sp>
    </p:spTree>
    <p:extLst>
      <p:ext uri="{BB962C8B-B14F-4D97-AF65-F5344CB8AC3E}">
        <p14:creationId xmlns:p14="http://schemas.microsoft.com/office/powerpoint/2010/main" val="34088790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7"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defTabSz="1161014" rtl="0" eaLnBrk="1" latinLnBrk="0" hangingPunct="1">
        <a:lnSpc>
          <a:spcPct val="90000"/>
        </a:lnSpc>
        <a:spcBef>
          <a:spcPct val="0"/>
        </a:spcBef>
        <a:buNone/>
        <a:defRPr sz="5587" kern="1200">
          <a:solidFill>
            <a:schemeClr val="tx1"/>
          </a:solidFill>
          <a:latin typeface="+mj-lt"/>
          <a:ea typeface="+mj-ea"/>
          <a:cs typeface="+mj-cs"/>
        </a:defRPr>
      </a:lvl1pPr>
    </p:titleStyle>
    <p:bodyStyle>
      <a:lvl1pPr marL="290253" indent="-290253" algn="l" defTabSz="1161014" rtl="0" eaLnBrk="1" latinLnBrk="0" hangingPunct="1">
        <a:lnSpc>
          <a:spcPct val="90000"/>
        </a:lnSpc>
        <a:spcBef>
          <a:spcPts val="1270"/>
        </a:spcBef>
        <a:buFont typeface="Arial" panose="020B0604020202020204" pitchFamily="34" charset="0"/>
        <a:buChar char="•"/>
        <a:defRPr sz="3555" kern="1200">
          <a:solidFill>
            <a:schemeClr val="tx1"/>
          </a:solidFill>
          <a:latin typeface="+mn-lt"/>
          <a:ea typeface="+mn-ea"/>
          <a:cs typeface="+mn-cs"/>
        </a:defRPr>
      </a:lvl1pPr>
      <a:lvl2pPr marL="870760" indent="-290253" algn="l" defTabSz="1161014" rtl="0" eaLnBrk="1" latinLnBrk="0" hangingPunct="1">
        <a:lnSpc>
          <a:spcPct val="90000"/>
        </a:lnSpc>
        <a:spcBef>
          <a:spcPts val="635"/>
        </a:spcBef>
        <a:buFont typeface="Arial" panose="020B0604020202020204" pitchFamily="34" charset="0"/>
        <a:buChar char="•"/>
        <a:defRPr sz="3047" kern="1200">
          <a:solidFill>
            <a:schemeClr val="tx1"/>
          </a:solidFill>
          <a:latin typeface="+mn-lt"/>
          <a:ea typeface="+mn-ea"/>
          <a:cs typeface="+mn-cs"/>
        </a:defRPr>
      </a:lvl2pPr>
      <a:lvl3pPr marL="1451267" indent="-290253" algn="l" defTabSz="1161014" rtl="0" eaLnBrk="1" latinLnBrk="0" hangingPunct="1">
        <a:lnSpc>
          <a:spcPct val="90000"/>
        </a:lnSpc>
        <a:spcBef>
          <a:spcPts val="635"/>
        </a:spcBef>
        <a:buFont typeface="Arial" panose="020B0604020202020204" pitchFamily="34" charset="0"/>
        <a:buChar char="•"/>
        <a:defRPr sz="2539" kern="1200">
          <a:solidFill>
            <a:schemeClr val="tx1"/>
          </a:solidFill>
          <a:latin typeface="+mn-lt"/>
          <a:ea typeface="+mn-ea"/>
          <a:cs typeface="+mn-cs"/>
        </a:defRPr>
      </a:lvl3pPr>
      <a:lvl4pPr marL="2031774"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4pPr>
      <a:lvl5pPr marL="2612281"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5pPr>
      <a:lvl6pPr marL="3192788"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6pPr>
      <a:lvl7pPr marL="3773294"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7pPr>
      <a:lvl8pPr marL="4353801"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8pPr>
      <a:lvl9pPr marL="4934308" indent="-290253" algn="l" defTabSz="1161014" rtl="0" eaLnBrk="1" latinLnBrk="0" hangingPunct="1">
        <a:lnSpc>
          <a:spcPct val="90000"/>
        </a:lnSpc>
        <a:spcBef>
          <a:spcPts val="635"/>
        </a:spcBef>
        <a:buFont typeface="Arial" panose="020B0604020202020204" pitchFamily="34" charset="0"/>
        <a:buChar char="•"/>
        <a:defRPr sz="2285" kern="1200">
          <a:solidFill>
            <a:schemeClr val="tx1"/>
          </a:solidFill>
          <a:latin typeface="+mn-lt"/>
          <a:ea typeface="+mn-ea"/>
          <a:cs typeface="+mn-cs"/>
        </a:defRPr>
      </a:lvl9pPr>
    </p:bodyStyle>
    <p:otherStyle>
      <a:defPPr>
        <a:defRPr lang="en-US"/>
      </a:defPPr>
      <a:lvl1pPr marL="0" algn="l" defTabSz="1161014" rtl="0" eaLnBrk="1" latinLnBrk="0" hangingPunct="1">
        <a:defRPr sz="2285" kern="1200">
          <a:solidFill>
            <a:schemeClr val="tx1"/>
          </a:solidFill>
          <a:latin typeface="+mn-lt"/>
          <a:ea typeface="+mn-ea"/>
          <a:cs typeface="+mn-cs"/>
        </a:defRPr>
      </a:lvl1pPr>
      <a:lvl2pPr marL="580507" algn="l" defTabSz="1161014" rtl="0" eaLnBrk="1" latinLnBrk="0" hangingPunct="1">
        <a:defRPr sz="2285" kern="1200">
          <a:solidFill>
            <a:schemeClr val="tx1"/>
          </a:solidFill>
          <a:latin typeface="+mn-lt"/>
          <a:ea typeface="+mn-ea"/>
          <a:cs typeface="+mn-cs"/>
        </a:defRPr>
      </a:lvl2pPr>
      <a:lvl3pPr marL="1161014" algn="l" defTabSz="1161014" rtl="0" eaLnBrk="1" latinLnBrk="0" hangingPunct="1">
        <a:defRPr sz="2285" kern="1200">
          <a:solidFill>
            <a:schemeClr val="tx1"/>
          </a:solidFill>
          <a:latin typeface="+mn-lt"/>
          <a:ea typeface="+mn-ea"/>
          <a:cs typeface="+mn-cs"/>
        </a:defRPr>
      </a:lvl3pPr>
      <a:lvl4pPr marL="1741521" algn="l" defTabSz="1161014" rtl="0" eaLnBrk="1" latinLnBrk="0" hangingPunct="1">
        <a:defRPr sz="2285" kern="1200">
          <a:solidFill>
            <a:schemeClr val="tx1"/>
          </a:solidFill>
          <a:latin typeface="+mn-lt"/>
          <a:ea typeface="+mn-ea"/>
          <a:cs typeface="+mn-cs"/>
        </a:defRPr>
      </a:lvl4pPr>
      <a:lvl5pPr marL="2322027" algn="l" defTabSz="1161014" rtl="0" eaLnBrk="1" latinLnBrk="0" hangingPunct="1">
        <a:defRPr sz="2285" kern="1200">
          <a:solidFill>
            <a:schemeClr val="tx1"/>
          </a:solidFill>
          <a:latin typeface="+mn-lt"/>
          <a:ea typeface="+mn-ea"/>
          <a:cs typeface="+mn-cs"/>
        </a:defRPr>
      </a:lvl5pPr>
      <a:lvl6pPr marL="2902534" algn="l" defTabSz="1161014" rtl="0" eaLnBrk="1" latinLnBrk="0" hangingPunct="1">
        <a:defRPr sz="2285" kern="1200">
          <a:solidFill>
            <a:schemeClr val="tx1"/>
          </a:solidFill>
          <a:latin typeface="+mn-lt"/>
          <a:ea typeface="+mn-ea"/>
          <a:cs typeface="+mn-cs"/>
        </a:defRPr>
      </a:lvl6pPr>
      <a:lvl7pPr marL="3483041" algn="l" defTabSz="1161014" rtl="0" eaLnBrk="1" latinLnBrk="0" hangingPunct="1">
        <a:defRPr sz="2285" kern="1200">
          <a:solidFill>
            <a:schemeClr val="tx1"/>
          </a:solidFill>
          <a:latin typeface="+mn-lt"/>
          <a:ea typeface="+mn-ea"/>
          <a:cs typeface="+mn-cs"/>
        </a:defRPr>
      </a:lvl7pPr>
      <a:lvl8pPr marL="4063548" algn="l" defTabSz="1161014" rtl="0" eaLnBrk="1" latinLnBrk="0" hangingPunct="1">
        <a:defRPr sz="2285" kern="1200">
          <a:solidFill>
            <a:schemeClr val="tx1"/>
          </a:solidFill>
          <a:latin typeface="+mn-lt"/>
          <a:ea typeface="+mn-ea"/>
          <a:cs typeface="+mn-cs"/>
        </a:defRPr>
      </a:lvl8pPr>
      <a:lvl9pPr marL="4644055" algn="l" defTabSz="1161014" rtl="0" eaLnBrk="1" latinLnBrk="0" hangingPunct="1">
        <a:defRPr sz="228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E6A83BA-AB80-1069-FF80-5F697AF304AF}"/>
              </a:ext>
            </a:extLst>
          </p:cNvPr>
          <p:cNvSpPr>
            <a:spLocks noGrp="1"/>
          </p:cNvSpPr>
          <p:nvPr>
            <p:ph type="title"/>
          </p:nvPr>
        </p:nvSpPr>
        <p:spPr>
          <a:xfrm>
            <a:off x="1063625" y="517525"/>
            <a:ext cx="13352463" cy="187801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1B5B087-5511-6A00-B2B1-84135CA53FB7}"/>
              </a:ext>
            </a:extLst>
          </p:cNvPr>
          <p:cNvSpPr>
            <a:spLocks noGrp="1"/>
          </p:cNvSpPr>
          <p:nvPr>
            <p:ph type="body" idx="1"/>
          </p:nvPr>
        </p:nvSpPr>
        <p:spPr>
          <a:xfrm>
            <a:off x="1063625" y="2587625"/>
            <a:ext cx="13352463" cy="61674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18373DA-B9ED-A616-A3B8-F2DDEE81AF95}"/>
              </a:ext>
            </a:extLst>
          </p:cNvPr>
          <p:cNvSpPr>
            <a:spLocks noGrp="1"/>
          </p:cNvSpPr>
          <p:nvPr>
            <p:ph type="dt" sz="half" idx="2"/>
          </p:nvPr>
        </p:nvSpPr>
        <p:spPr>
          <a:xfrm>
            <a:off x="1063625" y="9009063"/>
            <a:ext cx="3482975" cy="517525"/>
          </a:xfrm>
          <a:prstGeom prst="rect">
            <a:avLst/>
          </a:prstGeom>
        </p:spPr>
        <p:txBody>
          <a:bodyPr vert="horz" lIns="91440" tIns="45720" rIns="91440" bIns="45720" rtlCol="0" anchor="ctr"/>
          <a:lstStyle>
            <a:lvl1pPr algn="l">
              <a:defRPr sz="1200">
                <a:solidFill>
                  <a:schemeClr val="tx1">
                    <a:tint val="82000"/>
                  </a:schemeClr>
                </a:solidFill>
              </a:defRPr>
            </a:lvl1pPr>
          </a:lstStyle>
          <a:p>
            <a:fld id="{E8AE71B1-EA17-4780-A4ED-CF36352AB9A0}" type="datetimeFigureOut">
              <a:rPr lang="es-CO" smtClean="0"/>
              <a:t>1/09/2026</a:t>
            </a:fld>
            <a:endParaRPr lang="es-CO"/>
          </a:p>
        </p:txBody>
      </p:sp>
      <p:sp>
        <p:nvSpPr>
          <p:cNvPr id="5" name="Marcador de pie de página 4">
            <a:extLst>
              <a:ext uri="{FF2B5EF4-FFF2-40B4-BE49-F238E27FC236}">
                <a16:creationId xmlns:a16="http://schemas.microsoft.com/office/drawing/2014/main" id="{88F73535-737C-3799-5593-BAECDD2A1544}"/>
              </a:ext>
            </a:extLst>
          </p:cNvPr>
          <p:cNvSpPr>
            <a:spLocks noGrp="1"/>
          </p:cNvSpPr>
          <p:nvPr>
            <p:ph type="ftr" sz="quarter" idx="3"/>
          </p:nvPr>
        </p:nvSpPr>
        <p:spPr>
          <a:xfrm>
            <a:off x="5127625" y="9009063"/>
            <a:ext cx="5224463" cy="5175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168BDE89-93EB-A159-A1BD-9038BA3FD794}"/>
              </a:ext>
            </a:extLst>
          </p:cNvPr>
          <p:cNvSpPr>
            <a:spLocks noGrp="1"/>
          </p:cNvSpPr>
          <p:nvPr>
            <p:ph type="sldNum" sz="quarter" idx="4"/>
          </p:nvPr>
        </p:nvSpPr>
        <p:spPr>
          <a:xfrm>
            <a:off x="10933113" y="9009063"/>
            <a:ext cx="3482975" cy="517525"/>
          </a:xfrm>
          <a:prstGeom prst="rect">
            <a:avLst/>
          </a:prstGeom>
        </p:spPr>
        <p:txBody>
          <a:bodyPr vert="horz" lIns="91440" tIns="45720" rIns="91440" bIns="45720" rtlCol="0" anchor="ctr"/>
          <a:lstStyle>
            <a:lvl1pPr algn="r">
              <a:defRPr sz="1200">
                <a:solidFill>
                  <a:schemeClr val="tx1">
                    <a:tint val="82000"/>
                  </a:schemeClr>
                </a:solidFill>
              </a:defRPr>
            </a:lvl1pPr>
          </a:lstStyle>
          <a:p>
            <a:fld id="{124FB7E2-0AD7-4D51-AFC4-C5103CC90C91}" type="slidenum">
              <a:rPr lang="es-CO" smtClean="0"/>
              <a:t>‹Nº›</a:t>
            </a:fld>
            <a:endParaRPr lang="es-CO"/>
          </a:p>
        </p:txBody>
      </p:sp>
    </p:spTree>
    <p:extLst>
      <p:ext uri="{BB962C8B-B14F-4D97-AF65-F5344CB8AC3E}">
        <p14:creationId xmlns:p14="http://schemas.microsoft.com/office/powerpoint/2010/main" val="305635855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61" userDrawn="1">
          <p15:clr>
            <a:srgbClr val="F26B43"/>
          </p15:clr>
        </p15:guide>
        <p15:guide id="2" pos="487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2.jpeg"/><Relationship Id="rId7"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8.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jpeg"/><Relationship Id="rId10" Type="http://schemas.openxmlformats.org/officeDocument/2006/relationships/image" Target="../media/image18.png"/><Relationship Id="rId4" Type="http://schemas.openxmlformats.org/officeDocument/2006/relationships/image" Target="../media/image13.jpe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26.emf"/><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7" Type="http://schemas.openxmlformats.org/officeDocument/2006/relationships/image" Target="../media/image32.emf"/><Relationship Id="rId2" Type="http://schemas.openxmlformats.org/officeDocument/2006/relationships/image" Target="../media/image27.emf"/><Relationship Id="rId1" Type="http://schemas.openxmlformats.org/officeDocument/2006/relationships/slideLayout" Target="../slideLayouts/slideLayout8.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34.emf"/></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39FB193-8D17-48F0-9193-524B85292C9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2" y="4468"/>
            <a:ext cx="15468669" cy="9711326"/>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934" y="0"/>
            <a:ext cx="15475843" cy="972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object 10">
            <a:extLst>
              <a:ext uri="{FF2B5EF4-FFF2-40B4-BE49-F238E27FC236}">
                <a16:creationId xmlns:a16="http://schemas.microsoft.com/office/drawing/2014/main" id="{21B23A4D-F934-41CA-A48E-38D6420FCBC5}"/>
              </a:ext>
            </a:extLst>
          </p:cNvPr>
          <p:cNvSpPr/>
          <p:nvPr/>
        </p:nvSpPr>
        <p:spPr>
          <a:xfrm>
            <a:off x="13540886" y="8635435"/>
            <a:ext cx="1898904" cy="107899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3194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5FFCD3B-DB00-46E3-A11F-65595D6C66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85"/>
            <a:ext cx="15479713" cy="9718260"/>
          </a:xfrm>
          <a:prstGeom prst="rect">
            <a:avLst/>
          </a:prstGeom>
        </p:spPr>
      </p:pic>
      <p:sp>
        <p:nvSpPr>
          <p:cNvPr id="4" name="object 10">
            <a:extLst>
              <a:ext uri="{FF2B5EF4-FFF2-40B4-BE49-F238E27FC236}">
                <a16:creationId xmlns:a16="http://schemas.microsoft.com/office/drawing/2014/main" id="{A874A5FD-89BA-47E8-8F5E-1EAC54E75425}"/>
              </a:ext>
            </a:extLst>
          </p:cNvPr>
          <p:cNvSpPr/>
          <p:nvPr/>
        </p:nvSpPr>
        <p:spPr>
          <a:xfrm>
            <a:off x="13426586" y="291535"/>
            <a:ext cx="1898904" cy="1078992"/>
          </a:xfrm>
          <a:prstGeom prst="rect">
            <a:avLst/>
          </a:prstGeom>
          <a:blipFill>
            <a:blip r:embed="rId3" cstate="print"/>
            <a:stretch>
              <a:fillRect/>
            </a:stretch>
          </a:blipFill>
        </p:spPr>
        <p:txBody>
          <a:bodyPr wrap="square" lIns="0" tIns="0" rIns="0" bIns="0" rtlCol="0"/>
          <a:lstStyle/>
          <a:p>
            <a:endParaRPr/>
          </a:p>
        </p:txBody>
      </p:sp>
      <p:sp>
        <p:nvSpPr>
          <p:cNvPr id="3" name="Rectángulo 2">
            <a:extLst>
              <a:ext uri="{FF2B5EF4-FFF2-40B4-BE49-F238E27FC236}">
                <a16:creationId xmlns:a16="http://schemas.microsoft.com/office/drawing/2014/main" id="{3553BB5B-CF29-C9F0-AD35-E3575C005FA1}"/>
              </a:ext>
            </a:extLst>
          </p:cNvPr>
          <p:cNvSpPr/>
          <p:nvPr/>
        </p:nvSpPr>
        <p:spPr>
          <a:xfrm>
            <a:off x="5215597" y="6532720"/>
            <a:ext cx="9993636" cy="3124762"/>
          </a:xfrm>
          <a:prstGeom prst="rect">
            <a:avLst/>
          </a:prstGeom>
          <a:solidFill>
            <a:srgbClr val="42311F"/>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2400" b="1">
                <a:latin typeface="Arial Nova Cond" panose="020B0506020202020204" pitchFamily="34" charset="0"/>
              </a:rPr>
              <a:t>Torre Sapiencia</a:t>
            </a:r>
            <a:r>
              <a:rPr lang="es-MX" sz="2400">
                <a:latin typeface="Arial Nova Cond" panose="020B0506020202020204" pitchFamily="34" charset="0"/>
              </a:rPr>
              <a:t> es un proyecto mixto de oficinas, comercio e institucional, entregado en 2023 y actualmente en operación, consolidado como un hito urbano en el corredor de la Autopista Norte. El edificio cuenta con un perfil corporativo de primer nivel, con ocupantes ancla como la Universidad Javeriana, </a:t>
            </a:r>
            <a:r>
              <a:rPr lang="es-MX" sz="2400" err="1">
                <a:latin typeface="Arial Nova Cond" panose="020B0506020202020204" pitchFamily="34" charset="0"/>
              </a:rPr>
              <a:t>L’Oréal</a:t>
            </a:r>
            <a:r>
              <a:rPr lang="es-MX" sz="2400">
                <a:latin typeface="Arial Nova Cond" panose="020B0506020202020204" pitchFamily="34" charset="0"/>
              </a:rPr>
              <a:t> y Bayer, lo que garantiza un flujo permanente de población flotante calificada y un entorno empresarial de alto reconocimiento.</a:t>
            </a:r>
            <a:endParaRPr lang="es-CO" sz="2400">
              <a:latin typeface="Arial Nova Cond" panose="020B0506020202020204" pitchFamily="34" charset="0"/>
            </a:endParaRPr>
          </a:p>
        </p:txBody>
      </p:sp>
      <p:sp>
        <p:nvSpPr>
          <p:cNvPr id="2" name="Rectángulo 1">
            <a:extLst>
              <a:ext uri="{FF2B5EF4-FFF2-40B4-BE49-F238E27FC236}">
                <a16:creationId xmlns:a16="http://schemas.microsoft.com/office/drawing/2014/main" id="{6CCC70D7-B06D-54A0-8FF8-B47E082A242E}"/>
              </a:ext>
            </a:extLst>
          </p:cNvPr>
          <p:cNvSpPr/>
          <p:nvPr/>
        </p:nvSpPr>
        <p:spPr>
          <a:xfrm>
            <a:off x="686268" y="6656831"/>
            <a:ext cx="4342931" cy="2715941"/>
          </a:xfrm>
          <a:prstGeom prst="rect">
            <a:avLst/>
          </a:prstGeom>
          <a:solidFill>
            <a:srgbClr val="42311F"/>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2400" b="1">
                <a:latin typeface="Arial Nova Cond" panose="020B0506020202020204" pitchFamily="34" charset="0"/>
              </a:rPr>
              <a:t>EL REFERENTE EN </a:t>
            </a:r>
          </a:p>
          <a:p>
            <a:r>
              <a:rPr lang="es-MX" sz="2400" b="1">
                <a:solidFill>
                  <a:srgbClr val="A75D4E"/>
                </a:solidFill>
                <a:latin typeface="Arial Black" panose="020B0A04020102020204" pitchFamily="34" charset="0"/>
              </a:rPr>
              <a:t>EL CORREDOR DE LA AUTOPISTA NORTE</a:t>
            </a:r>
            <a:endParaRPr lang="es-CO" sz="2400">
              <a:solidFill>
                <a:srgbClr val="A75D4E"/>
              </a:solidFill>
              <a:latin typeface="Arial Black" panose="020B0A04020102020204" pitchFamily="34" charset="0"/>
            </a:endParaRPr>
          </a:p>
        </p:txBody>
      </p:sp>
    </p:spTree>
    <p:extLst>
      <p:ext uri="{BB962C8B-B14F-4D97-AF65-F5344CB8AC3E}">
        <p14:creationId xmlns:p14="http://schemas.microsoft.com/office/powerpoint/2010/main" val="4292173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6691719-D513-4A5D-AE84-268477FE95A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0" y="-2153"/>
            <a:ext cx="15479713" cy="9718260"/>
          </a:xfrm>
          <a:prstGeom prst="rect">
            <a:avLst/>
          </a:prstGeom>
        </p:spPr>
      </p:pic>
      <p:sp>
        <p:nvSpPr>
          <p:cNvPr id="4" name="object 10">
            <a:extLst>
              <a:ext uri="{FF2B5EF4-FFF2-40B4-BE49-F238E27FC236}">
                <a16:creationId xmlns:a16="http://schemas.microsoft.com/office/drawing/2014/main" id="{58F50F07-B2AD-4643-81B7-C100ED8B0F1D}"/>
              </a:ext>
            </a:extLst>
          </p:cNvPr>
          <p:cNvSpPr/>
          <p:nvPr/>
        </p:nvSpPr>
        <p:spPr>
          <a:xfrm>
            <a:off x="13540886" y="8635435"/>
            <a:ext cx="1898904" cy="107899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78750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CB89901-0CF2-42DE-9204-4411BF2F1C0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269" y="6821"/>
            <a:ext cx="15461175" cy="9706621"/>
          </a:xfrm>
          <a:prstGeom prst="rect">
            <a:avLst/>
          </a:prstGeom>
        </p:spPr>
      </p:pic>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934" y="0"/>
            <a:ext cx="15475843" cy="972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85601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934" y="0"/>
            <a:ext cx="15475843" cy="972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E082FEB9-8FC2-4FF0-8353-C738DEA073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 y="1916"/>
            <a:ext cx="15479692" cy="9718246"/>
          </a:xfrm>
          <a:prstGeom prst="rect">
            <a:avLst/>
          </a:prstGeom>
        </p:spPr>
      </p:pic>
      <p:sp>
        <p:nvSpPr>
          <p:cNvPr id="4" name="object 10">
            <a:extLst>
              <a:ext uri="{FF2B5EF4-FFF2-40B4-BE49-F238E27FC236}">
                <a16:creationId xmlns:a16="http://schemas.microsoft.com/office/drawing/2014/main" id="{6F9EB12D-3BA1-4957-B226-88CD00EE39E4}"/>
              </a:ext>
            </a:extLst>
          </p:cNvPr>
          <p:cNvSpPr/>
          <p:nvPr/>
        </p:nvSpPr>
        <p:spPr>
          <a:xfrm>
            <a:off x="13540886" y="8635435"/>
            <a:ext cx="1898904" cy="1078992"/>
          </a:xfrm>
          <a:prstGeom prst="rect">
            <a:avLst/>
          </a:prstGeom>
          <a:blipFill>
            <a:blip r:embed="rId3" cstate="print"/>
            <a:stretch>
              <a:fillRect/>
            </a:stretch>
          </a:blipFill>
        </p:spPr>
        <p:txBody>
          <a:bodyPr wrap="square" lIns="0" tIns="0" rIns="0" bIns="0" rtlCol="0"/>
          <a:lstStyle/>
          <a:p>
            <a:endParaRPr/>
          </a:p>
        </p:txBody>
      </p:sp>
      <p:sp>
        <p:nvSpPr>
          <p:cNvPr id="2" name="CuadroTexto 1">
            <a:extLst>
              <a:ext uri="{FF2B5EF4-FFF2-40B4-BE49-F238E27FC236}">
                <a16:creationId xmlns:a16="http://schemas.microsoft.com/office/drawing/2014/main" id="{314097AF-4D9F-FBC7-5593-F77BBB9D6CA8}"/>
              </a:ext>
            </a:extLst>
          </p:cNvPr>
          <p:cNvSpPr txBox="1"/>
          <p:nvPr/>
        </p:nvSpPr>
        <p:spPr>
          <a:xfrm>
            <a:off x="9617477" y="2196027"/>
            <a:ext cx="5476561" cy="4893647"/>
          </a:xfrm>
          <a:prstGeom prst="rect">
            <a:avLst/>
          </a:prstGeom>
          <a:solidFill>
            <a:srgbClr val="42311F"/>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defRPr sz="2400" b="1">
                <a:solidFill>
                  <a:schemeClr val="lt1"/>
                </a:solidFill>
                <a:latin typeface="Arial Nova Cond" panose="020B0506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s-MX" b="0"/>
              <a:t>El acceso peatonal a través de la escalinata-jardín conduce a una plataforma en segundo nivel, concebida como un jardín-terraza con abundante vegetación, espejo de agua y zonas de permanencia, lo que potencia la visibilidad y la permanencia en los locales comerciales. Esta integración entre el espacio público, la arquitectura y el comercio genera una experiencia diferenciada y convierte los primeros niveles en un punto de encuentro activo y atractivo dentro del corredor.</a:t>
            </a:r>
            <a:endParaRPr lang="es-CO" b="0"/>
          </a:p>
        </p:txBody>
      </p:sp>
    </p:spTree>
    <p:extLst>
      <p:ext uri="{BB962C8B-B14F-4D97-AF65-F5344CB8AC3E}">
        <p14:creationId xmlns:p14="http://schemas.microsoft.com/office/powerpoint/2010/main" val="173053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bject 10">
            <a:extLst>
              <a:ext uri="{FF2B5EF4-FFF2-40B4-BE49-F238E27FC236}">
                <a16:creationId xmlns:a16="http://schemas.microsoft.com/office/drawing/2014/main" id="{6DAB72FF-4279-4BC6-83DE-AE4EA0DAF3B0}"/>
              </a:ext>
            </a:extLst>
          </p:cNvPr>
          <p:cNvSpPr/>
          <p:nvPr/>
        </p:nvSpPr>
        <p:spPr>
          <a:xfrm>
            <a:off x="13540886" y="8635435"/>
            <a:ext cx="1898904" cy="1078992"/>
          </a:xfrm>
          <a:prstGeom prst="rect">
            <a:avLst/>
          </a:prstGeom>
          <a:blipFill>
            <a:blip r:embed="rId3" cstate="print"/>
            <a:stretch>
              <a:fillRect/>
            </a:stretch>
          </a:blipFill>
        </p:spPr>
        <p:txBody>
          <a:bodyPr wrap="square" lIns="0" tIns="0" rIns="0" bIns="0" rtlCol="0"/>
          <a:lstStyle/>
          <a:p>
            <a:endParaRPr/>
          </a:p>
        </p:txBody>
      </p:sp>
      <p:sp>
        <p:nvSpPr>
          <p:cNvPr id="2" name="Rectángulo 1">
            <a:extLst>
              <a:ext uri="{FF2B5EF4-FFF2-40B4-BE49-F238E27FC236}">
                <a16:creationId xmlns:a16="http://schemas.microsoft.com/office/drawing/2014/main" id="{D9F1C918-C9FD-918D-A837-32FE9D8DF6BF}"/>
              </a:ext>
            </a:extLst>
          </p:cNvPr>
          <p:cNvSpPr/>
          <p:nvPr/>
        </p:nvSpPr>
        <p:spPr>
          <a:xfrm>
            <a:off x="685800" y="8775700"/>
            <a:ext cx="3962400" cy="571500"/>
          </a:xfrm>
          <a:prstGeom prst="rect">
            <a:avLst/>
          </a:prstGeom>
          <a:solidFill>
            <a:srgbClr val="42311F"/>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394613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10">
            <a:extLst>
              <a:ext uri="{FF2B5EF4-FFF2-40B4-BE49-F238E27FC236}">
                <a16:creationId xmlns:a16="http://schemas.microsoft.com/office/drawing/2014/main" id="{4DD4EBC4-28EE-4ADA-842C-F7C9BDBA2BF5}"/>
              </a:ext>
            </a:extLst>
          </p:cNvPr>
          <p:cNvSpPr/>
          <p:nvPr/>
        </p:nvSpPr>
        <p:spPr>
          <a:xfrm>
            <a:off x="13540886" y="8635435"/>
            <a:ext cx="1898904" cy="1078992"/>
          </a:xfrm>
          <a:prstGeom prst="rect">
            <a:avLst/>
          </a:prstGeom>
          <a:blipFill>
            <a:blip r:embed="rId2" cstate="print"/>
            <a:stretch>
              <a:fillRect/>
            </a:stretch>
          </a:blipFill>
        </p:spPr>
        <p:txBody>
          <a:bodyPr wrap="square" lIns="0" tIns="0" rIns="0" bIns="0" rtlCol="0"/>
          <a:lstStyle/>
          <a:p>
            <a:endParaRPr/>
          </a:p>
        </p:txBody>
      </p:sp>
      <p:pic>
        <p:nvPicPr>
          <p:cNvPr id="5" name="Imagen 4" descr="Interfaz de usuario gráfica, Texto, Aplicación&#10;&#10;Descripción generada automáticamente">
            <a:extLst>
              <a:ext uri="{FF2B5EF4-FFF2-40B4-BE49-F238E27FC236}">
                <a16:creationId xmlns:a16="http://schemas.microsoft.com/office/drawing/2014/main" id="{8E81F8D4-72BE-4F02-9810-DECF349B2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4"/>
            <a:ext cx="15479713" cy="9719395"/>
          </a:xfrm>
          <a:prstGeom prst="rect">
            <a:avLst/>
          </a:prstGeom>
        </p:spPr>
      </p:pic>
    </p:spTree>
    <p:extLst>
      <p:ext uri="{BB962C8B-B14F-4D97-AF65-F5344CB8AC3E}">
        <p14:creationId xmlns:p14="http://schemas.microsoft.com/office/powerpoint/2010/main" val="70978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0">
            <a:extLst>
              <a:ext uri="{FF2B5EF4-FFF2-40B4-BE49-F238E27FC236}">
                <a16:creationId xmlns:a16="http://schemas.microsoft.com/office/drawing/2014/main" id="{09923E12-546E-4CD1-B8FC-AA4D9ACF84E4}"/>
              </a:ext>
            </a:extLst>
          </p:cNvPr>
          <p:cNvSpPr/>
          <p:nvPr/>
        </p:nvSpPr>
        <p:spPr>
          <a:xfrm>
            <a:off x="13540886" y="8635435"/>
            <a:ext cx="1898904" cy="1078992"/>
          </a:xfrm>
          <a:prstGeom prst="rect">
            <a:avLst/>
          </a:prstGeom>
          <a:blipFill>
            <a:blip r:embed="rId2" cstate="print"/>
            <a:stretch>
              <a:fillRect/>
            </a:stretch>
          </a:blipFill>
        </p:spPr>
        <p:txBody>
          <a:bodyPr wrap="square" lIns="0" tIns="0" rIns="0" bIns="0" rtlCol="0"/>
          <a:lstStyle/>
          <a:p>
            <a:endParaRPr/>
          </a:p>
        </p:txBody>
      </p:sp>
      <p:pic>
        <p:nvPicPr>
          <p:cNvPr id="5" name="Imagen 4" descr="Diagrama&#10;&#10;Descripción generada automáticamente con confianza media">
            <a:extLst>
              <a:ext uri="{FF2B5EF4-FFF2-40B4-BE49-F238E27FC236}">
                <a16:creationId xmlns:a16="http://schemas.microsoft.com/office/drawing/2014/main" id="{A227A496-E7E3-4290-A204-68A842883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 y="1619"/>
            <a:ext cx="15477744" cy="9717024"/>
          </a:xfrm>
          <a:prstGeom prst="rect">
            <a:avLst/>
          </a:prstGeom>
        </p:spPr>
      </p:pic>
    </p:spTree>
    <p:extLst>
      <p:ext uri="{BB962C8B-B14F-4D97-AF65-F5344CB8AC3E}">
        <p14:creationId xmlns:p14="http://schemas.microsoft.com/office/powerpoint/2010/main" val="1159198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6ABFCAB6-E666-913E-A3D2-FC7AA1489C8B}"/>
              </a:ext>
            </a:extLst>
          </p:cNvPr>
          <p:cNvPicPr>
            <a:picLocks noChangeAspect="1"/>
          </p:cNvPicPr>
          <p:nvPr/>
        </p:nvPicPr>
        <p:blipFill>
          <a:blip r:embed="rId2"/>
          <a:stretch>
            <a:fillRect/>
          </a:stretch>
        </p:blipFill>
        <p:spPr>
          <a:xfrm>
            <a:off x="331886" y="1232028"/>
            <a:ext cx="14158452" cy="7256206"/>
          </a:xfrm>
          <a:prstGeom prst="rect">
            <a:avLst/>
          </a:prstGeom>
        </p:spPr>
      </p:pic>
      <p:sp>
        <p:nvSpPr>
          <p:cNvPr id="9" name="Rectángulo 8">
            <a:extLst>
              <a:ext uri="{FF2B5EF4-FFF2-40B4-BE49-F238E27FC236}">
                <a16:creationId xmlns:a16="http://schemas.microsoft.com/office/drawing/2014/main" id="{A86C54BD-EFB2-18EC-A4D1-153F84EB2494}"/>
              </a:ext>
            </a:extLst>
          </p:cNvPr>
          <p:cNvSpPr/>
          <p:nvPr/>
        </p:nvSpPr>
        <p:spPr>
          <a:xfrm>
            <a:off x="3669141" y="4429660"/>
            <a:ext cx="2180714" cy="1983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7268D6B4-A32B-4278-8BB2-6C846EA29D0A}"/>
              </a:ext>
            </a:extLst>
          </p:cNvPr>
          <p:cNvPicPr>
            <a:picLocks noChangeAspect="1"/>
          </p:cNvPicPr>
          <p:nvPr/>
        </p:nvPicPr>
        <p:blipFill rotWithShape="1">
          <a:blip r:embed="rId3">
            <a:extLst>
              <a:ext uri="{28A0092B-C50C-407E-A947-70E740481C1C}">
                <a14:useLocalDpi xmlns:a14="http://schemas.microsoft.com/office/drawing/2010/main" val="0"/>
              </a:ext>
            </a:extLst>
          </a:blip>
          <a:srcRect l="51" t="83502" r="-1"/>
          <a:stretch/>
        </p:blipFill>
        <p:spPr>
          <a:xfrm>
            <a:off x="-1915" y="8201437"/>
            <a:ext cx="15479692" cy="1603396"/>
          </a:xfrm>
          <a:prstGeom prst="rect">
            <a:avLst/>
          </a:prstGeom>
        </p:spPr>
      </p:pic>
      <p:pic>
        <p:nvPicPr>
          <p:cNvPr id="1026" name="Picture 2" descr="El logo de Starbucks no es simétrico y este es el motivo | GQ España">
            <a:extLst>
              <a:ext uri="{FF2B5EF4-FFF2-40B4-BE49-F238E27FC236}">
                <a16:creationId xmlns:a16="http://schemas.microsoft.com/office/drawing/2014/main" id="{89E2FF48-1DCA-1F7B-EFB1-3680A290CFB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99500" y="4610661"/>
            <a:ext cx="2675408" cy="15049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roguería Cafam - Centro Comercial Ciudad Tunal">
            <a:extLst>
              <a:ext uri="{FF2B5EF4-FFF2-40B4-BE49-F238E27FC236}">
                <a16:creationId xmlns:a16="http://schemas.microsoft.com/office/drawing/2014/main" id="{A7EB4D03-F340-2D69-1651-32E47B1CAD3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916" t="2083" r="15195" b="1025"/>
          <a:stretch>
            <a:fillRect/>
          </a:stretch>
        </p:blipFill>
        <p:spPr bwMode="auto">
          <a:xfrm>
            <a:off x="7107750" y="4663045"/>
            <a:ext cx="1229222" cy="1763155"/>
          </a:xfrm>
          <a:prstGeom prst="rect">
            <a:avLst/>
          </a:prstGeom>
          <a:noFill/>
          <a:extLst>
            <a:ext uri="{909E8E84-426E-40DD-AFC4-6F175D3DCCD1}">
              <a14:hiddenFill xmlns:a14="http://schemas.microsoft.com/office/drawing/2010/main">
                <a:solidFill>
                  <a:srgbClr val="FFFFFF"/>
                </a:solidFill>
              </a14:hiddenFill>
            </a:ext>
          </a:extLst>
        </p:spPr>
      </p:pic>
      <p:sp>
        <p:nvSpPr>
          <p:cNvPr id="3" name="Forma libre: forma 2">
            <a:extLst>
              <a:ext uri="{FF2B5EF4-FFF2-40B4-BE49-F238E27FC236}">
                <a16:creationId xmlns:a16="http://schemas.microsoft.com/office/drawing/2014/main" id="{29F59AD0-4FAA-D28B-8942-7937B94B7FB9}"/>
              </a:ext>
            </a:extLst>
          </p:cNvPr>
          <p:cNvSpPr/>
          <p:nvPr/>
        </p:nvSpPr>
        <p:spPr>
          <a:xfrm>
            <a:off x="9777807" y="2783863"/>
            <a:ext cx="3898900" cy="1930400"/>
          </a:xfrm>
          <a:custGeom>
            <a:avLst/>
            <a:gdLst>
              <a:gd name="csX0" fmla="*/ 63500 w 3898900"/>
              <a:gd name="csY0" fmla="*/ 0 h 1930400"/>
              <a:gd name="csX1" fmla="*/ 0 w 3898900"/>
              <a:gd name="csY1" fmla="*/ 1930400 h 1930400"/>
              <a:gd name="csX2" fmla="*/ 1219200 w 3898900"/>
              <a:gd name="csY2" fmla="*/ 1930400 h 1930400"/>
              <a:gd name="csX3" fmla="*/ 1244600 w 3898900"/>
              <a:gd name="csY3" fmla="*/ 1409700 h 1930400"/>
              <a:gd name="csX4" fmla="*/ 2489200 w 3898900"/>
              <a:gd name="csY4" fmla="*/ 1447800 h 1930400"/>
              <a:gd name="csX5" fmla="*/ 2489200 w 3898900"/>
              <a:gd name="csY5" fmla="*/ 1816100 h 1930400"/>
              <a:gd name="csX6" fmla="*/ 3898900 w 3898900"/>
              <a:gd name="csY6" fmla="*/ 1828800 h 1930400"/>
              <a:gd name="csX7" fmla="*/ 3860800 w 3898900"/>
              <a:gd name="csY7" fmla="*/ 0 h 1930400"/>
              <a:gd name="csX8" fmla="*/ 63500 w 3898900"/>
              <a:gd name="csY8" fmla="*/ 0 h 1930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98900" h="1930400">
                <a:moveTo>
                  <a:pt x="63500" y="0"/>
                </a:moveTo>
                <a:lnTo>
                  <a:pt x="0" y="1930400"/>
                </a:lnTo>
                <a:lnTo>
                  <a:pt x="1219200" y="1930400"/>
                </a:lnTo>
                <a:lnTo>
                  <a:pt x="1244600" y="1409700"/>
                </a:lnTo>
                <a:lnTo>
                  <a:pt x="2489200" y="1447800"/>
                </a:lnTo>
                <a:lnTo>
                  <a:pt x="2489200" y="1816100"/>
                </a:lnTo>
                <a:lnTo>
                  <a:pt x="3898900" y="1828800"/>
                </a:lnTo>
                <a:lnTo>
                  <a:pt x="3860800" y="0"/>
                </a:lnTo>
                <a:lnTo>
                  <a:pt x="63500" y="0"/>
                </a:ln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34" name="Picture 10" descr="JaveSalud">
            <a:extLst>
              <a:ext uri="{FF2B5EF4-FFF2-40B4-BE49-F238E27FC236}">
                <a16:creationId xmlns:a16="http://schemas.microsoft.com/office/drawing/2014/main" id="{466BC7CC-4AD4-2AD8-5E28-A8846DB1EF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08667" y="2922233"/>
            <a:ext cx="1238250" cy="12382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934" y="0"/>
            <a:ext cx="15475843" cy="972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object 10">
            <a:extLst>
              <a:ext uri="{FF2B5EF4-FFF2-40B4-BE49-F238E27FC236}">
                <a16:creationId xmlns:a16="http://schemas.microsoft.com/office/drawing/2014/main" id="{D30D0530-BD7E-444D-B919-15E9158B1A4B}"/>
              </a:ext>
            </a:extLst>
          </p:cNvPr>
          <p:cNvSpPr/>
          <p:nvPr/>
        </p:nvSpPr>
        <p:spPr>
          <a:xfrm>
            <a:off x="13540886" y="8635435"/>
            <a:ext cx="1898904" cy="1078992"/>
          </a:xfrm>
          <a:prstGeom prst="rect">
            <a:avLst/>
          </a:prstGeom>
          <a:blipFill>
            <a:blip r:embed="rId7" cstate="print"/>
            <a:stretch>
              <a:fillRect/>
            </a:stretch>
          </a:blipFill>
        </p:spPr>
        <p:txBody>
          <a:bodyPr wrap="square" lIns="0" tIns="0" rIns="0" bIns="0" rtlCol="0"/>
          <a:lstStyle/>
          <a:p>
            <a:endParaRPr/>
          </a:p>
        </p:txBody>
      </p:sp>
      <p:sp>
        <p:nvSpPr>
          <p:cNvPr id="20" name="CuadroTexto 19">
            <a:extLst>
              <a:ext uri="{FF2B5EF4-FFF2-40B4-BE49-F238E27FC236}">
                <a16:creationId xmlns:a16="http://schemas.microsoft.com/office/drawing/2014/main" id="{26305852-F6C7-057F-0BD8-69F6F3DD08C0}"/>
              </a:ext>
            </a:extLst>
          </p:cNvPr>
          <p:cNvSpPr txBox="1"/>
          <p:nvPr/>
        </p:nvSpPr>
        <p:spPr>
          <a:xfrm>
            <a:off x="578549" y="136675"/>
            <a:ext cx="11049243" cy="646331"/>
          </a:xfrm>
          <a:prstGeom prst="rect">
            <a:avLst/>
          </a:prstGeom>
          <a:noFill/>
        </p:spPr>
        <p:txBody>
          <a:bodyPr wrap="none" rtlCol="0">
            <a:spAutoFit/>
          </a:bodyPr>
          <a:lstStyle/>
          <a:p>
            <a:r>
              <a:rPr lang="es-CO" sz="3600" b="1">
                <a:solidFill>
                  <a:srgbClr val="A75D4E"/>
                </a:solidFill>
                <a:latin typeface="Arial Rounded MT Bold" panose="020F0704030504030204" pitchFamily="34" charset="0"/>
                <a:cs typeface="Aharoni" panose="02010803020104030203" pitchFamily="2" charset="-79"/>
              </a:rPr>
              <a:t>LOCALES DISPONIBLES EN ARRIENDO – PISO 1</a:t>
            </a:r>
          </a:p>
        </p:txBody>
      </p:sp>
      <p:sp>
        <p:nvSpPr>
          <p:cNvPr id="2" name="Rectángulo 1">
            <a:extLst>
              <a:ext uri="{FF2B5EF4-FFF2-40B4-BE49-F238E27FC236}">
                <a16:creationId xmlns:a16="http://schemas.microsoft.com/office/drawing/2014/main" id="{D92CD7B7-D672-361A-E3E3-97CC077A8977}"/>
              </a:ext>
            </a:extLst>
          </p:cNvPr>
          <p:cNvSpPr/>
          <p:nvPr/>
        </p:nvSpPr>
        <p:spPr>
          <a:xfrm>
            <a:off x="13435921" y="4595960"/>
            <a:ext cx="339725" cy="843502"/>
          </a:xfrm>
          <a:prstGeom prst="rect">
            <a:avLst/>
          </a:prstGeom>
          <a:solidFill>
            <a:srgbClr val="FF0000">
              <a:alpha val="3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6" name="Imagen 15">
            <a:extLst>
              <a:ext uri="{FF2B5EF4-FFF2-40B4-BE49-F238E27FC236}">
                <a16:creationId xmlns:a16="http://schemas.microsoft.com/office/drawing/2014/main" id="{480C567F-F7F2-6F43-508E-EE62DC0835CC}"/>
              </a:ext>
            </a:extLst>
          </p:cNvPr>
          <p:cNvPicPr>
            <a:picLocks noChangeAspect="1"/>
          </p:cNvPicPr>
          <p:nvPr/>
        </p:nvPicPr>
        <p:blipFill>
          <a:blip r:embed="rId8"/>
          <a:stretch>
            <a:fillRect/>
          </a:stretch>
        </p:blipFill>
        <p:spPr>
          <a:xfrm>
            <a:off x="10059904" y="7345786"/>
            <a:ext cx="3121352" cy="2007942"/>
          </a:xfrm>
          <a:prstGeom prst="rect">
            <a:avLst/>
          </a:prstGeom>
        </p:spPr>
      </p:pic>
      <p:cxnSp>
        <p:nvCxnSpPr>
          <p:cNvPr id="18" name="Conector: angular 17">
            <a:extLst>
              <a:ext uri="{FF2B5EF4-FFF2-40B4-BE49-F238E27FC236}">
                <a16:creationId xmlns:a16="http://schemas.microsoft.com/office/drawing/2014/main" id="{1F14912A-6FD8-F3D5-9262-EC5993A8096D}"/>
              </a:ext>
            </a:extLst>
          </p:cNvPr>
          <p:cNvCxnSpPr>
            <a:cxnSpLocks/>
            <a:stCxn id="2" idx="3"/>
          </p:cNvCxnSpPr>
          <p:nvPr/>
        </p:nvCxnSpPr>
        <p:spPr>
          <a:xfrm flipH="1">
            <a:off x="13181256" y="5017711"/>
            <a:ext cx="594390" cy="3099155"/>
          </a:xfrm>
          <a:prstGeom prst="bentConnector4">
            <a:avLst>
              <a:gd name="adj1" fmla="val -38460"/>
              <a:gd name="adj2" fmla="val 10047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D43A40DB-052A-D027-3505-7970BBB92983}"/>
              </a:ext>
            </a:extLst>
          </p:cNvPr>
          <p:cNvSpPr txBox="1"/>
          <p:nvPr/>
        </p:nvSpPr>
        <p:spPr>
          <a:xfrm>
            <a:off x="14206159" y="4817076"/>
            <a:ext cx="941668" cy="369332"/>
          </a:xfrm>
          <a:prstGeom prst="rect">
            <a:avLst/>
          </a:prstGeom>
          <a:noFill/>
        </p:spPr>
        <p:txBody>
          <a:bodyPr wrap="none" rtlCol="0">
            <a:spAutoFit/>
          </a:bodyPr>
          <a:lstStyle>
            <a:defPPr>
              <a:defRPr lang="en-US"/>
            </a:defPPr>
            <a:lvl1pPr algn="ctr">
              <a:defRPr b="1"/>
            </a:lvl1pPr>
          </a:lstStyle>
          <a:p>
            <a:r>
              <a:rPr lang="es-MX"/>
              <a:t>Cajeros </a:t>
            </a:r>
            <a:endParaRPr lang="es-CO"/>
          </a:p>
        </p:txBody>
      </p:sp>
      <p:sp>
        <p:nvSpPr>
          <p:cNvPr id="17" name="Forma libre: forma 16">
            <a:extLst>
              <a:ext uri="{FF2B5EF4-FFF2-40B4-BE49-F238E27FC236}">
                <a16:creationId xmlns:a16="http://schemas.microsoft.com/office/drawing/2014/main" id="{EB301B15-702F-6CAA-B82C-3E4ABF986C4A}"/>
              </a:ext>
            </a:extLst>
          </p:cNvPr>
          <p:cNvSpPr/>
          <p:nvPr/>
        </p:nvSpPr>
        <p:spPr>
          <a:xfrm>
            <a:off x="5830756" y="2781300"/>
            <a:ext cx="2552700" cy="3632200"/>
          </a:xfrm>
          <a:custGeom>
            <a:avLst/>
            <a:gdLst>
              <a:gd name="csX0" fmla="*/ 787400 w 2552700"/>
              <a:gd name="csY0" fmla="*/ 0 h 3632200"/>
              <a:gd name="csX1" fmla="*/ 749300 w 2552700"/>
              <a:gd name="csY1" fmla="*/ 1638300 h 3632200"/>
              <a:gd name="csX2" fmla="*/ 0 w 2552700"/>
              <a:gd name="csY2" fmla="*/ 1651000 h 3632200"/>
              <a:gd name="csX3" fmla="*/ 38100 w 2552700"/>
              <a:gd name="csY3" fmla="*/ 3606800 h 3632200"/>
              <a:gd name="csX4" fmla="*/ 1282700 w 2552700"/>
              <a:gd name="csY4" fmla="*/ 3632200 h 3632200"/>
              <a:gd name="csX5" fmla="*/ 1282700 w 2552700"/>
              <a:gd name="csY5" fmla="*/ 1866900 h 3632200"/>
              <a:gd name="csX6" fmla="*/ 2514600 w 2552700"/>
              <a:gd name="csY6" fmla="*/ 1854200 h 3632200"/>
              <a:gd name="csX7" fmla="*/ 2552700 w 2552700"/>
              <a:gd name="csY7" fmla="*/ 1460500 h 3632200"/>
              <a:gd name="csX8" fmla="*/ 2286000 w 2552700"/>
              <a:gd name="csY8" fmla="*/ 1435100 h 3632200"/>
              <a:gd name="csX9" fmla="*/ 2286000 w 2552700"/>
              <a:gd name="csY9" fmla="*/ 0 h 3632200"/>
              <a:gd name="csX10" fmla="*/ 787400 w 2552700"/>
              <a:gd name="csY10" fmla="*/ 0 h 363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52700" h="3632200">
                <a:moveTo>
                  <a:pt x="787400" y="0"/>
                </a:moveTo>
                <a:lnTo>
                  <a:pt x="749300" y="1638300"/>
                </a:lnTo>
                <a:lnTo>
                  <a:pt x="0" y="1651000"/>
                </a:lnTo>
                <a:lnTo>
                  <a:pt x="38100" y="3606800"/>
                </a:lnTo>
                <a:lnTo>
                  <a:pt x="1282700" y="3632200"/>
                </a:lnTo>
                <a:lnTo>
                  <a:pt x="1282700" y="1866900"/>
                </a:lnTo>
                <a:lnTo>
                  <a:pt x="2514600" y="1854200"/>
                </a:lnTo>
                <a:lnTo>
                  <a:pt x="2552700" y="1460500"/>
                </a:lnTo>
                <a:lnTo>
                  <a:pt x="2286000" y="1435100"/>
                </a:lnTo>
                <a:lnTo>
                  <a:pt x="2286000" y="0"/>
                </a:lnTo>
                <a:lnTo>
                  <a:pt x="787400" y="0"/>
                </a:lnTo>
                <a:close/>
              </a:path>
            </a:pathLst>
          </a:custGeom>
          <a:solidFill>
            <a:schemeClr val="bg1"/>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28" name="Picture 4" descr="Academia L'Oréal Colombia (@academialorealcol) • Facebook">
            <a:extLst>
              <a:ext uri="{FF2B5EF4-FFF2-40B4-BE49-F238E27FC236}">
                <a16:creationId xmlns:a16="http://schemas.microsoft.com/office/drawing/2014/main" id="{00648F07-4908-DE69-4E3B-F08974BA2F2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296" r="14861"/>
          <a:stretch>
            <a:fillRect/>
          </a:stretch>
        </p:blipFill>
        <p:spPr bwMode="auto">
          <a:xfrm>
            <a:off x="5866920" y="4623888"/>
            <a:ext cx="1229222" cy="1763156"/>
          </a:xfrm>
          <a:prstGeom prst="rect">
            <a:avLst/>
          </a:prstGeom>
          <a:noFill/>
          <a:extLst>
            <a:ext uri="{909E8E84-426E-40DD-AFC4-6F175D3DCCD1}">
              <a14:hiddenFill xmlns:a14="http://schemas.microsoft.com/office/drawing/2010/main">
                <a:solidFill>
                  <a:srgbClr val="FFFFFF"/>
                </a:solidFill>
              </a14:hiddenFill>
            </a:ext>
          </a:extLst>
        </p:spPr>
      </p:pic>
      <p:sp>
        <p:nvSpPr>
          <p:cNvPr id="22" name="Forma libre: forma 21">
            <a:extLst>
              <a:ext uri="{FF2B5EF4-FFF2-40B4-BE49-F238E27FC236}">
                <a16:creationId xmlns:a16="http://schemas.microsoft.com/office/drawing/2014/main" id="{6567C1FF-D785-3BBF-EF2F-F3F869C60644}"/>
              </a:ext>
            </a:extLst>
          </p:cNvPr>
          <p:cNvSpPr/>
          <p:nvPr/>
        </p:nvSpPr>
        <p:spPr>
          <a:xfrm>
            <a:off x="9726200" y="4762500"/>
            <a:ext cx="1705256" cy="1689100"/>
          </a:xfrm>
          <a:custGeom>
            <a:avLst/>
            <a:gdLst>
              <a:gd name="csX0" fmla="*/ 16156 w 1705256"/>
              <a:gd name="csY0" fmla="*/ 0 h 1689100"/>
              <a:gd name="csX1" fmla="*/ 1705256 w 1705256"/>
              <a:gd name="csY1" fmla="*/ 0 h 1689100"/>
              <a:gd name="csX2" fmla="*/ 1679856 w 1705256"/>
              <a:gd name="csY2" fmla="*/ 889000 h 1689100"/>
              <a:gd name="csX3" fmla="*/ 1121056 w 1705256"/>
              <a:gd name="csY3" fmla="*/ 914400 h 1689100"/>
              <a:gd name="csX4" fmla="*/ 1108356 w 1705256"/>
              <a:gd name="csY4" fmla="*/ 1498600 h 1689100"/>
              <a:gd name="csX5" fmla="*/ 1286156 w 1705256"/>
              <a:gd name="csY5" fmla="*/ 1524000 h 1689100"/>
              <a:gd name="csX6" fmla="*/ 1286156 w 1705256"/>
              <a:gd name="csY6" fmla="*/ 1676400 h 1689100"/>
              <a:gd name="csX7" fmla="*/ 3456 w 1705256"/>
              <a:gd name="csY7" fmla="*/ 1689100 h 1689100"/>
              <a:gd name="csX8" fmla="*/ 16156 w 1705256"/>
              <a:gd name="csY8" fmla="*/ 0 h 1689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05256" h="1689100">
                <a:moveTo>
                  <a:pt x="16156" y="0"/>
                </a:moveTo>
                <a:lnTo>
                  <a:pt x="1705256" y="0"/>
                </a:lnTo>
                <a:lnTo>
                  <a:pt x="1679856" y="889000"/>
                </a:lnTo>
                <a:lnTo>
                  <a:pt x="1121056" y="914400"/>
                </a:lnTo>
                <a:lnTo>
                  <a:pt x="1108356" y="1498600"/>
                </a:lnTo>
                <a:lnTo>
                  <a:pt x="1286156" y="1524000"/>
                </a:lnTo>
                <a:lnTo>
                  <a:pt x="1286156" y="1676400"/>
                </a:lnTo>
                <a:lnTo>
                  <a:pt x="3456" y="1689100"/>
                </a:lnTo>
                <a:cubicBezTo>
                  <a:pt x="-777" y="1126067"/>
                  <a:pt x="-5011" y="563033"/>
                  <a:pt x="16156" y="0"/>
                </a:cubicBezTo>
                <a:close/>
              </a:path>
            </a:pathLst>
          </a:custGeom>
          <a:solidFill>
            <a:schemeClr val="bg1"/>
          </a:solidFill>
          <a:ln>
            <a:solidFill>
              <a:srgbClr val="4231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5" name="Picture 2" descr="Dunkin' Donuts rediseña su imagen y pasa a llamarse simplemente Dunkin' —  Brandemia">
            <a:extLst>
              <a:ext uri="{FF2B5EF4-FFF2-40B4-BE49-F238E27FC236}">
                <a16:creationId xmlns:a16="http://schemas.microsoft.com/office/drawing/2014/main" id="{97157467-AA16-C923-1715-369DFE5682F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529" b="28235"/>
          <a:stretch>
            <a:fillRect/>
          </a:stretch>
        </p:blipFill>
        <p:spPr bwMode="auto">
          <a:xfrm>
            <a:off x="9876746" y="5161119"/>
            <a:ext cx="1287797" cy="434830"/>
          </a:xfrm>
          <a:prstGeom prst="rect">
            <a:avLst/>
          </a:prstGeom>
          <a:noFill/>
          <a:extLst>
            <a:ext uri="{909E8E84-426E-40DD-AFC4-6F175D3DCCD1}">
              <a14:hiddenFill xmlns:a14="http://schemas.microsoft.com/office/drawing/2010/main">
                <a:solidFill>
                  <a:srgbClr val="FFFFFF"/>
                </a:solidFill>
              </a14:hiddenFill>
            </a:ext>
          </a:extLst>
        </p:spPr>
      </p:pic>
      <p:pic>
        <p:nvPicPr>
          <p:cNvPr id="29" name="Imagen 28">
            <a:extLst>
              <a:ext uri="{FF2B5EF4-FFF2-40B4-BE49-F238E27FC236}">
                <a16:creationId xmlns:a16="http://schemas.microsoft.com/office/drawing/2014/main" id="{14887FCA-CD7A-775E-2121-5522810E1E2A}"/>
              </a:ext>
            </a:extLst>
          </p:cNvPr>
          <p:cNvPicPr>
            <a:picLocks noChangeAspect="1"/>
          </p:cNvPicPr>
          <p:nvPr/>
        </p:nvPicPr>
        <p:blipFill>
          <a:blip r:embed="rId11"/>
          <a:stretch>
            <a:fillRect/>
          </a:stretch>
        </p:blipFill>
        <p:spPr>
          <a:xfrm>
            <a:off x="14175730" y="234413"/>
            <a:ext cx="1064270" cy="1097185"/>
          </a:xfrm>
          <a:prstGeom prst="rect">
            <a:avLst/>
          </a:prstGeom>
        </p:spPr>
      </p:pic>
    </p:spTree>
    <p:extLst>
      <p:ext uri="{BB962C8B-B14F-4D97-AF65-F5344CB8AC3E}">
        <p14:creationId xmlns:p14="http://schemas.microsoft.com/office/powerpoint/2010/main" val="284667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CA0F35-9F5D-E1E6-91DC-903226BFBFE9}"/>
              </a:ext>
            </a:extLst>
          </p:cNvPr>
          <p:cNvSpPr txBox="1"/>
          <p:nvPr/>
        </p:nvSpPr>
        <p:spPr>
          <a:xfrm>
            <a:off x="578549" y="136675"/>
            <a:ext cx="4411785" cy="646331"/>
          </a:xfrm>
          <a:prstGeom prst="rect">
            <a:avLst/>
          </a:prstGeom>
          <a:noFill/>
        </p:spPr>
        <p:txBody>
          <a:bodyPr wrap="none" rtlCol="0">
            <a:spAutoFit/>
          </a:bodyPr>
          <a:lstStyle/>
          <a:p>
            <a:r>
              <a:rPr lang="es-CO" sz="3600" b="1">
                <a:solidFill>
                  <a:srgbClr val="A75D4E"/>
                </a:solidFill>
                <a:latin typeface="Arial Rounded MT Bold" panose="020F0704030504030204" pitchFamily="34" charset="0"/>
                <a:cs typeface="Aharoni" panose="02010803020104030203" pitchFamily="2" charset="-79"/>
              </a:rPr>
              <a:t>PISO 1 – CAJEROS</a:t>
            </a:r>
          </a:p>
        </p:txBody>
      </p:sp>
      <p:pic>
        <p:nvPicPr>
          <p:cNvPr id="7" name="Imagen 6">
            <a:extLst>
              <a:ext uri="{FF2B5EF4-FFF2-40B4-BE49-F238E27FC236}">
                <a16:creationId xmlns:a16="http://schemas.microsoft.com/office/drawing/2014/main" id="{9788F0BD-0B28-2C54-A603-210DE465C642}"/>
              </a:ext>
            </a:extLst>
          </p:cNvPr>
          <p:cNvPicPr>
            <a:picLocks noChangeAspect="1"/>
          </p:cNvPicPr>
          <p:nvPr/>
        </p:nvPicPr>
        <p:blipFill>
          <a:blip r:embed="rId2"/>
          <a:stretch>
            <a:fillRect/>
          </a:stretch>
        </p:blipFill>
        <p:spPr>
          <a:xfrm>
            <a:off x="7739856" y="2004680"/>
            <a:ext cx="5437878" cy="4495518"/>
          </a:xfrm>
          <a:prstGeom prst="rect">
            <a:avLst/>
          </a:prstGeom>
        </p:spPr>
      </p:pic>
      <p:grpSp>
        <p:nvGrpSpPr>
          <p:cNvPr id="5" name="Grupo 4">
            <a:extLst>
              <a:ext uri="{FF2B5EF4-FFF2-40B4-BE49-F238E27FC236}">
                <a16:creationId xmlns:a16="http://schemas.microsoft.com/office/drawing/2014/main" id="{1FFDD597-36E7-54DB-B44E-AC694BD4AF89}"/>
              </a:ext>
            </a:extLst>
          </p:cNvPr>
          <p:cNvGrpSpPr/>
          <p:nvPr/>
        </p:nvGrpSpPr>
        <p:grpSpPr>
          <a:xfrm>
            <a:off x="578549" y="1331598"/>
            <a:ext cx="6671991" cy="7288177"/>
            <a:chOff x="1472201" y="2004680"/>
            <a:chExt cx="5702710" cy="6066503"/>
          </a:xfrm>
        </p:grpSpPr>
        <p:pic>
          <p:nvPicPr>
            <p:cNvPr id="3" name="Imagen 2">
              <a:extLst>
                <a:ext uri="{FF2B5EF4-FFF2-40B4-BE49-F238E27FC236}">
                  <a16:creationId xmlns:a16="http://schemas.microsoft.com/office/drawing/2014/main" id="{DC420EAF-8C06-83C5-1634-706CDF72057F}"/>
                </a:ext>
              </a:extLst>
            </p:cNvPr>
            <p:cNvPicPr>
              <a:picLocks noChangeAspect="1"/>
            </p:cNvPicPr>
            <p:nvPr/>
          </p:nvPicPr>
          <p:blipFill>
            <a:blip r:embed="rId3"/>
            <a:stretch>
              <a:fillRect/>
            </a:stretch>
          </p:blipFill>
          <p:spPr>
            <a:xfrm>
              <a:off x="1472201" y="2004680"/>
              <a:ext cx="5702710" cy="6066503"/>
            </a:xfrm>
            <a:prstGeom prst="rect">
              <a:avLst/>
            </a:prstGeom>
          </p:spPr>
        </p:pic>
        <p:sp>
          <p:nvSpPr>
            <p:cNvPr id="8" name="Rectángulo 7">
              <a:extLst>
                <a:ext uri="{FF2B5EF4-FFF2-40B4-BE49-F238E27FC236}">
                  <a16:creationId xmlns:a16="http://schemas.microsoft.com/office/drawing/2014/main" id="{1FC09392-F7BB-812A-6B58-66685626F231}"/>
                </a:ext>
              </a:extLst>
            </p:cNvPr>
            <p:cNvSpPr/>
            <p:nvPr/>
          </p:nvSpPr>
          <p:spPr>
            <a:xfrm>
              <a:off x="6121400" y="5473700"/>
              <a:ext cx="317500" cy="749300"/>
            </a:xfrm>
            <a:prstGeom prst="rect">
              <a:avLst/>
            </a:prstGeom>
            <a:solidFill>
              <a:srgbClr val="FF0000">
                <a:alpha val="3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CuadroTexto 9">
              <a:extLst>
                <a:ext uri="{FF2B5EF4-FFF2-40B4-BE49-F238E27FC236}">
                  <a16:creationId xmlns:a16="http://schemas.microsoft.com/office/drawing/2014/main" id="{CC4FE899-F85C-297F-2ED6-987F26D75251}"/>
                </a:ext>
              </a:extLst>
            </p:cNvPr>
            <p:cNvSpPr txBox="1"/>
            <p:nvPr/>
          </p:nvSpPr>
          <p:spPr>
            <a:xfrm>
              <a:off x="3222625" y="7346251"/>
              <a:ext cx="1603375" cy="369332"/>
            </a:xfrm>
            <a:prstGeom prst="rect">
              <a:avLst/>
            </a:prstGeom>
            <a:noFill/>
          </p:spPr>
          <p:txBody>
            <a:bodyPr wrap="square">
              <a:spAutoFit/>
            </a:bodyPr>
            <a:lstStyle/>
            <a:p>
              <a:r>
                <a:rPr lang="es-CO" sz="1800" b="0" i="0" u="none" strike="noStrike" baseline="0">
                  <a:solidFill>
                    <a:srgbClr val="FF0000"/>
                  </a:solidFill>
                  <a:latin typeface="Calibri" panose="020F0502020204030204" pitchFamily="34" charset="0"/>
                </a:rPr>
                <a:t>Anden público</a:t>
              </a:r>
              <a:endParaRPr lang="es-CO"/>
            </a:p>
          </p:txBody>
        </p:sp>
        <p:sp>
          <p:nvSpPr>
            <p:cNvPr id="12" name="CuadroTexto 11">
              <a:extLst>
                <a:ext uri="{FF2B5EF4-FFF2-40B4-BE49-F238E27FC236}">
                  <a16:creationId xmlns:a16="http://schemas.microsoft.com/office/drawing/2014/main" id="{60E02C4B-4B9F-628A-D51F-EC93F1119B08}"/>
                </a:ext>
              </a:extLst>
            </p:cNvPr>
            <p:cNvSpPr txBox="1"/>
            <p:nvPr/>
          </p:nvSpPr>
          <p:spPr>
            <a:xfrm>
              <a:off x="5044780" y="7161585"/>
              <a:ext cx="955675" cy="369332"/>
            </a:xfrm>
            <a:prstGeom prst="rect">
              <a:avLst/>
            </a:prstGeom>
            <a:noFill/>
          </p:spPr>
          <p:txBody>
            <a:bodyPr wrap="square">
              <a:spAutoFit/>
            </a:bodyPr>
            <a:lstStyle/>
            <a:p>
              <a:r>
                <a:rPr lang="es-CO" sz="1800" b="0" i="0" u="none" strike="noStrike" baseline="0">
                  <a:solidFill>
                    <a:srgbClr val="FF0000"/>
                  </a:solidFill>
                  <a:latin typeface="Calibri" panose="020F0502020204030204" pitchFamily="34" charset="0"/>
                </a:rPr>
                <a:t>Acceso</a:t>
              </a:r>
              <a:endParaRPr lang="es-CO"/>
            </a:p>
          </p:txBody>
        </p:sp>
        <p:cxnSp>
          <p:nvCxnSpPr>
            <p:cNvPr id="14" name="Conector recto de flecha 13">
              <a:extLst>
                <a:ext uri="{FF2B5EF4-FFF2-40B4-BE49-F238E27FC236}">
                  <a16:creationId xmlns:a16="http://schemas.microsoft.com/office/drawing/2014/main" id="{188E5A1C-5B8D-19A1-A292-7C12CF15FF99}"/>
                </a:ext>
              </a:extLst>
            </p:cNvPr>
            <p:cNvCxnSpPr/>
            <p:nvPr/>
          </p:nvCxnSpPr>
          <p:spPr>
            <a:xfrm flipV="1">
              <a:off x="5524500" y="6311900"/>
              <a:ext cx="0" cy="812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3410088E-0292-43F7-ABB9-70B9B26DB22B}"/>
                </a:ext>
              </a:extLst>
            </p:cNvPr>
            <p:cNvCxnSpPr/>
            <p:nvPr/>
          </p:nvCxnSpPr>
          <p:spPr>
            <a:xfrm>
              <a:off x="3003845" y="7715583"/>
              <a:ext cx="1822155"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0" name="CuadroTexto 19">
            <a:extLst>
              <a:ext uri="{FF2B5EF4-FFF2-40B4-BE49-F238E27FC236}">
                <a16:creationId xmlns:a16="http://schemas.microsoft.com/office/drawing/2014/main" id="{7771F95D-C084-A3F0-CF36-F644628B30C2}"/>
              </a:ext>
            </a:extLst>
          </p:cNvPr>
          <p:cNvSpPr txBox="1"/>
          <p:nvPr/>
        </p:nvSpPr>
        <p:spPr>
          <a:xfrm>
            <a:off x="7739063" y="6699920"/>
            <a:ext cx="5437878" cy="923330"/>
          </a:xfrm>
          <a:prstGeom prst="rect">
            <a:avLst/>
          </a:prstGeom>
          <a:noFill/>
        </p:spPr>
        <p:txBody>
          <a:bodyPr wrap="square">
            <a:spAutoFit/>
          </a:bodyPr>
          <a:lstStyle/>
          <a:p>
            <a:r>
              <a:rPr lang="es-MX" sz="1800" b="0" i="0" u="none" strike="noStrike" baseline="0">
                <a:solidFill>
                  <a:srgbClr val="000000"/>
                </a:solidFill>
                <a:latin typeface="Calibri" panose="020F0502020204030204" pitchFamily="34" charset="0"/>
              </a:rPr>
              <a:t>Espacio disponible para 2 cajeros, fácil acceso sobre la paralela autopista norte, sin puertas ni controles de acceso para llegara ellos</a:t>
            </a:r>
            <a:endParaRPr lang="es-CO"/>
          </a:p>
        </p:txBody>
      </p:sp>
      <p:cxnSp>
        <p:nvCxnSpPr>
          <p:cNvPr id="22" name="Conector: angular 21">
            <a:extLst>
              <a:ext uri="{FF2B5EF4-FFF2-40B4-BE49-F238E27FC236}">
                <a16:creationId xmlns:a16="http://schemas.microsoft.com/office/drawing/2014/main" id="{74EEC0D5-2A07-BD41-CA22-FE2771D5EC5E}"/>
              </a:ext>
            </a:extLst>
          </p:cNvPr>
          <p:cNvCxnSpPr>
            <a:stCxn id="8" idx="3"/>
            <a:endCxn id="7" idx="1"/>
          </p:cNvCxnSpPr>
          <p:nvPr/>
        </p:nvCxnSpPr>
        <p:spPr>
          <a:xfrm flipV="1">
            <a:off x="6389430" y="4252439"/>
            <a:ext cx="1350426" cy="1696868"/>
          </a:xfrm>
          <a:prstGeom prst="bentConnector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5D4E8CBA-6C03-8865-2F6B-654B5439495B}"/>
              </a:ext>
            </a:extLst>
          </p:cNvPr>
          <p:cNvPicPr>
            <a:picLocks noChangeAspect="1"/>
          </p:cNvPicPr>
          <p:nvPr/>
        </p:nvPicPr>
        <p:blipFill>
          <a:blip r:embed="rId4"/>
          <a:stretch>
            <a:fillRect/>
          </a:stretch>
        </p:blipFill>
        <p:spPr>
          <a:xfrm>
            <a:off x="14175730" y="234413"/>
            <a:ext cx="1064270" cy="1097185"/>
          </a:xfrm>
          <a:prstGeom prst="rect">
            <a:avLst/>
          </a:prstGeom>
        </p:spPr>
      </p:pic>
    </p:spTree>
    <p:extLst>
      <p:ext uri="{BB962C8B-B14F-4D97-AF65-F5344CB8AC3E}">
        <p14:creationId xmlns:p14="http://schemas.microsoft.com/office/powerpoint/2010/main" val="359422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349110A-DE64-EF70-4FAF-BA74EF3B3F24}"/>
              </a:ext>
            </a:extLst>
          </p:cNvPr>
          <p:cNvSpPr txBox="1"/>
          <p:nvPr/>
        </p:nvSpPr>
        <p:spPr>
          <a:xfrm>
            <a:off x="578549" y="136675"/>
            <a:ext cx="11049243" cy="646331"/>
          </a:xfrm>
          <a:prstGeom prst="rect">
            <a:avLst/>
          </a:prstGeom>
          <a:noFill/>
        </p:spPr>
        <p:txBody>
          <a:bodyPr wrap="none" rtlCol="0">
            <a:spAutoFit/>
          </a:bodyPr>
          <a:lstStyle/>
          <a:p>
            <a:r>
              <a:rPr lang="es-CO" sz="3600" b="1">
                <a:solidFill>
                  <a:srgbClr val="A75D4E"/>
                </a:solidFill>
                <a:latin typeface="Arial Rounded MT Bold" panose="020F0704030504030204" pitchFamily="34" charset="0"/>
                <a:cs typeface="Aharoni" panose="02010803020104030203" pitchFamily="2" charset="-79"/>
              </a:rPr>
              <a:t>LOCALES DISPONIBLES EN ARRIENDO – PISO 2</a:t>
            </a:r>
          </a:p>
        </p:txBody>
      </p:sp>
      <p:pic>
        <p:nvPicPr>
          <p:cNvPr id="4" name="Imagen 3">
            <a:extLst>
              <a:ext uri="{FF2B5EF4-FFF2-40B4-BE49-F238E27FC236}">
                <a16:creationId xmlns:a16="http://schemas.microsoft.com/office/drawing/2014/main" id="{36E59E97-6351-0753-D229-885F374BBF34}"/>
              </a:ext>
            </a:extLst>
          </p:cNvPr>
          <p:cNvPicPr>
            <a:picLocks noChangeAspect="1"/>
          </p:cNvPicPr>
          <p:nvPr/>
        </p:nvPicPr>
        <p:blipFill>
          <a:blip r:embed="rId2"/>
          <a:stretch>
            <a:fillRect/>
          </a:stretch>
        </p:blipFill>
        <p:spPr>
          <a:xfrm>
            <a:off x="0" y="1218704"/>
            <a:ext cx="15479713" cy="7282855"/>
          </a:xfrm>
          <a:prstGeom prst="rect">
            <a:avLst/>
          </a:prstGeom>
        </p:spPr>
      </p:pic>
      <p:sp>
        <p:nvSpPr>
          <p:cNvPr id="5" name="Rectángulo 4">
            <a:extLst>
              <a:ext uri="{FF2B5EF4-FFF2-40B4-BE49-F238E27FC236}">
                <a16:creationId xmlns:a16="http://schemas.microsoft.com/office/drawing/2014/main" id="{A11D3A61-0318-F9A2-8796-F9A65F1AAEDF}"/>
              </a:ext>
            </a:extLst>
          </p:cNvPr>
          <p:cNvSpPr/>
          <p:nvPr/>
        </p:nvSpPr>
        <p:spPr>
          <a:xfrm>
            <a:off x="12344400" y="1905000"/>
            <a:ext cx="1054100" cy="1816100"/>
          </a:xfrm>
          <a:prstGeom prst="rect">
            <a:avLst/>
          </a:prstGeom>
          <a:solidFill>
            <a:srgbClr val="FF0000">
              <a:alpha val="3019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70E2106B-A7C2-A898-6632-156D171BA596}"/>
              </a:ext>
            </a:extLst>
          </p:cNvPr>
          <p:cNvSpPr/>
          <p:nvPr/>
        </p:nvSpPr>
        <p:spPr>
          <a:xfrm>
            <a:off x="12319848" y="2445488"/>
            <a:ext cx="1078652" cy="3438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1540EB0F-9A34-8CB1-4FEA-3C1E0F9E68D1}"/>
              </a:ext>
            </a:extLst>
          </p:cNvPr>
          <p:cNvSpPr txBox="1"/>
          <p:nvPr/>
        </p:nvSpPr>
        <p:spPr>
          <a:xfrm>
            <a:off x="12249998" y="2445488"/>
            <a:ext cx="1242905" cy="646331"/>
          </a:xfrm>
          <a:prstGeom prst="rect">
            <a:avLst/>
          </a:prstGeom>
          <a:noFill/>
        </p:spPr>
        <p:txBody>
          <a:bodyPr wrap="none" rtlCol="0">
            <a:spAutoFit/>
          </a:bodyPr>
          <a:lstStyle/>
          <a:p>
            <a:pPr algn="ctr"/>
            <a:r>
              <a:rPr lang="es-CO" b="1"/>
              <a:t>Local L-202</a:t>
            </a:r>
          </a:p>
          <a:p>
            <a:pPr algn="ctr"/>
            <a:r>
              <a:rPr lang="es-CO" b="1"/>
              <a:t>48 m2</a:t>
            </a:r>
          </a:p>
        </p:txBody>
      </p:sp>
      <p:pic>
        <p:nvPicPr>
          <p:cNvPr id="12" name="Imagen 11">
            <a:extLst>
              <a:ext uri="{FF2B5EF4-FFF2-40B4-BE49-F238E27FC236}">
                <a16:creationId xmlns:a16="http://schemas.microsoft.com/office/drawing/2014/main" id="{DF486EE8-7CCE-66C6-1ACF-FA34E6CBD3B7}"/>
              </a:ext>
            </a:extLst>
          </p:cNvPr>
          <p:cNvPicPr>
            <a:picLocks noChangeAspect="1"/>
          </p:cNvPicPr>
          <p:nvPr/>
        </p:nvPicPr>
        <p:blipFill>
          <a:blip r:embed="rId3">
            <a:extLst>
              <a:ext uri="{28A0092B-C50C-407E-A947-70E740481C1C}">
                <a14:useLocalDpi xmlns:a14="http://schemas.microsoft.com/office/drawing/2010/main" val="0"/>
              </a:ext>
            </a:extLst>
          </a:blip>
          <a:srcRect t="82473"/>
          <a:stretch>
            <a:fillRect/>
          </a:stretch>
        </p:blipFill>
        <p:spPr>
          <a:xfrm>
            <a:off x="5523" y="8013700"/>
            <a:ext cx="15468667" cy="1702094"/>
          </a:xfrm>
          <a:prstGeom prst="rect">
            <a:avLst/>
          </a:prstGeom>
        </p:spPr>
      </p:pic>
      <p:sp>
        <p:nvSpPr>
          <p:cNvPr id="13" name="object 10">
            <a:extLst>
              <a:ext uri="{FF2B5EF4-FFF2-40B4-BE49-F238E27FC236}">
                <a16:creationId xmlns:a16="http://schemas.microsoft.com/office/drawing/2014/main" id="{10719BD5-D952-964B-44EB-1209876DFC0C}"/>
              </a:ext>
            </a:extLst>
          </p:cNvPr>
          <p:cNvSpPr/>
          <p:nvPr/>
        </p:nvSpPr>
        <p:spPr>
          <a:xfrm>
            <a:off x="13540886" y="8635435"/>
            <a:ext cx="1898904" cy="1078992"/>
          </a:xfrm>
          <a:prstGeom prst="rect">
            <a:avLst/>
          </a:prstGeom>
          <a:blipFill>
            <a:blip r:embed="rId4" cstate="print"/>
            <a:stretch>
              <a:fillRect/>
            </a:stretch>
          </a:blipFill>
        </p:spPr>
        <p:txBody>
          <a:bodyPr wrap="square" lIns="0" tIns="0" rIns="0" bIns="0" rtlCol="0"/>
          <a:lstStyle/>
          <a:p>
            <a:endParaRPr/>
          </a:p>
        </p:txBody>
      </p:sp>
      <p:pic>
        <p:nvPicPr>
          <p:cNvPr id="15" name="Imagen 14">
            <a:extLst>
              <a:ext uri="{FF2B5EF4-FFF2-40B4-BE49-F238E27FC236}">
                <a16:creationId xmlns:a16="http://schemas.microsoft.com/office/drawing/2014/main" id="{4C7D2644-7F0D-10D1-BE5A-C856C5827A92}"/>
              </a:ext>
            </a:extLst>
          </p:cNvPr>
          <p:cNvPicPr>
            <a:picLocks noChangeAspect="1"/>
          </p:cNvPicPr>
          <p:nvPr/>
        </p:nvPicPr>
        <p:blipFill>
          <a:blip r:embed="rId5"/>
          <a:stretch>
            <a:fillRect/>
          </a:stretch>
        </p:blipFill>
        <p:spPr>
          <a:xfrm>
            <a:off x="14175730" y="234413"/>
            <a:ext cx="1064270" cy="1097185"/>
          </a:xfrm>
          <a:prstGeom prst="rect">
            <a:avLst/>
          </a:prstGeom>
        </p:spPr>
      </p:pic>
    </p:spTree>
    <p:extLst>
      <p:ext uri="{BB962C8B-B14F-4D97-AF65-F5344CB8AC3E}">
        <p14:creationId xmlns:p14="http://schemas.microsoft.com/office/powerpoint/2010/main" val="4014431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01BFBC2-FAF5-B24A-6959-B0A9D75765FC}"/>
              </a:ext>
            </a:extLst>
          </p:cNvPr>
          <p:cNvSpPr txBox="1"/>
          <p:nvPr/>
        </p:nvSpPr>
        <p:spPr>
          <a:xfrm>
            <a:off x="578549" y="136675"/>
            <a:ext cx="4672498" cy="646331"/>
          </a:xfrm>
          <a:prstGeom prst="rect">
            <a:avLst/>
          </a:prstGeom>
          <a:noFill/>
        </p:spPr>
        <p:txBody>
          <a:bodyPr wrap="none" rtlCol="0">
            <a:spAutoFit/>
          </a:bodyPr>
          <a:lstStyle/>
          <a:p>
            <a:r>
              <a:rPr lang="es-CO" sz="3600" b="1">
                <a:solidFill>
                  <a:srgbClr val="A75D4E"/>
                </a:solidFill>
                <a:latin typeface="Arial Rounded MT Bold" panose="020F0704030504030204" pitchFamily="34" charset="0"/>
                <a:cs typeface="Aharoni" panose="02010803020104030203" pitchFamily="2" charset="-79"/>
              </a:rPr>
              <a:t>PISO 2 – LOCAL 202</a:t>
            </a:r>
          </a:p>
        </p:txBody>
      </p:sp>
      <p:pic>
        <p:nvPicPr>
          <p:cNvPr id="4" name="Imagen 3">
            <a:extLst>
              <a:ext uri="{FF2B5EF4-FFF2-40B4-BE49-F238E27FC236}">
                <a16:creationId xmlns:a16="http://schemas.microsoft.com/office/drawing/2014/main" id="{0607A908-A648-4B18-6920-08E96A9E65B7}"/>
              </a:ext>
            </a:extLst>
          </p:cNvPr>
          <p:cNvPicPr>
            <a:picLocks noChangeAspect="1"/>
          </p:cNvPicPr>
          <p:nvPr/>
        </p:nvPicPr>
        <p:blipFill>
          <a:blip r:embed="rId2"/>
          <a:stretch>
            <a:fillRect/>
          </a:stretch>
        </p:blipFill>
        <p:spPr>
          <a:xfrm>
            <a:off x="14175730" y="234413"/>
            <a:ext cx="1064270" cy="1097185"/>
          </a:xfrm>
          <a:prstGeom prst="rect">
            <a:avLst/>
          </a:prstGeom>
        </p:spPr>
      </p:pic>
      <p:pic>
        <p:nvPicPr>
          <p:cNvPr id="5" name="Imagen 4">
            <a:extLst>
              <a:ext uri="{FF2B5EF4-FFF2-40B4-BE49-F238E27FC236}">
                <a16:creationId xmlns:a16="http://schemas.microsoft.com/office/drawing/2014/main" id="{A1327207-D17D-7A56-8E70-616C148F9A1A}"/>
              </a:ext>
            </a:extLst>
          </p:cNvPr>
          <p:cNvPicPr>
            <a:picLocks noChangeAspect="1"/>
          </p:cNvPicPr>
          <p:nvPr/>
        </p:nvPicPr>
        <p:blipFill>
          <a:blip r:embed="rId3"/>
          <a:stretch>
            <a:fillRect/>
          </a:stretch>
        </p:blipFill>
        <p:spPr>
          <a:xfrm>
            <a:off x="7384405" y="1781484"/>
            <a:ext cx="4429125" cy="571500"/>
          </a:xfrm>
          <a:prstGeom prst="rect">
            <a:avLst/>
          </a:prstGeom>
        </p:spPr>
      </p:pic>
      <p:pic>
        <p:nvPicPr>
          <p:cNvPr id="7" name="Imagen 6" descr="Diagrama, Esquemático&#10;&#10;El contenido generado por IA puede ser incorrecto.">
            <a:extLst>
              <a:ext uri="{FF2B5EF4-FFF2-40B4-BE49-F238E27FC236}">
                <a16:creationId xmlns:a16="http://schemas.microsoft.com/office/drawing/2014/main" id="{02630B23-22BD-FEA5-3195-8FEE7D6AE1FC}"/>
              </a:ext>
            </a:extLst>
          </p:cNvPr>
          <p:cNvPicPr>
            <a:picLocks noChangeAspect="1"/>
          </p:cNvPicPr>
          <p:nvPr/>
        </p:nvPicPr>
        <p:blipFill>
          <a:blip r:embed="rId4"/>
          <a:stretch>
            <a:fillRect/>
          </a:stretch>
        </p:blipFill>
        <p:spPr>
          <a:xfrm>
            <a:off x="768726" y="1781484"/>
            <a:ext cx="5992061" cy="6944694"/>
          </a:xfrm>
          <a:prstGeom prst="rect">
            <a:avLst/>
          </a:prstGeom>
        </p:spPr>
      </p:pic>
      <p:pic>
        <p:nvPicPr>
          <p:cNvPr id="9" name="Imagen 8">
            <a:extLst>
              <a:ext uri="{FF2B5EF4-FFF2-40B4-BE49-F238E27FC236}">
                <a16:creationId xmlns:a16="http://schemas.microsoft.com/office/drawing/2014/main" id="{9B9A4174-BA92-92FA-D725-8B07AE839F33}"/>
              </a:ext>
            </a:extLst>
          </p:cNvPr>
          <p:cNvPicPr>
            <a:picLocks noChangeAspect="1"/>
          </p:cNvPicPr>
          <p:nvPr/>
        </p:nvPicPr>
        <p:blipFill>
          <a:blip r:embed="rId5"/>
          <a:stretch>
            <a:fillRect/>
          </a:stretch>
        </p:blipFill>
        <p:spPr>
          <a:xfrm>
            <a:off x="7384405" y="2889173"/>
            <a:ext cx="6331974" cy="4729316"/>
          </a:xfrm>
          <a:prstGeom prst="rect">
            <a:avLst/>
          </a:prstGeom>
        </p:spPr>
      </p:pic>
    </p:spTree>
    <p:extLst>
      <p:ext uri="{BB962C8B-B14F-4D97-AF65-F5344CB8AC3E}">
        <p14:creationId xmlns:p14="http://schemas.microsoft.com/office/powerpoint/2010/main" val="1304661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6CF09EB2-3728-A8E3-2901-2E8DAD136DE5}"/>
              </a:ext>
            </a:extLst>
          </p:cNvPr>
          <p:cNvPicPr>
            <a:picLocks noChangeAspect="1"/>
          </p:cNvPicPr>
          <p:nvPr/>
        </p:nvPicPr>
        <p:blipFill>
          <a:blip r:embed="rId2"/>
          <a:stretch>
            <a:fillRect/>
          </a:stretch>
        </p:blipFill>
        <p:spPr>
          <a:xfrm>
            <a:off x="617730" y="425372"/>
            <a:ext cx="6331974" cy="4984955"/>
          </a:xfrm>
          <a:prstGeom prst="rect">
            <a:avLst/>
          </a:prstGeom>
        </p:spPr>
      </p:pic>
      <p:pic>
        <p:nvPicPr>
          <p:cNvPr id="13" name="Imagen 12">
            <a:extLst>
              <a:ext uri="{FF2B5EF4-FFF2-40B4-BE49-F238E27FC236}">
                <a16:creationId xmlns:a16="http://schemas.microsoft.com/office/drawing/2014/main" id="{259B6E2E-316E-805E-8EBB-02DFCFAB21DE}"/>
              </a:ext>
            </a:extLst>
          </p:cNvPr>
          <p:cNvPicPr>
            <a:picLocks noChangeAspect="1"/>
          </p:cNvPicPr>
          <p:nvPr/>
        </p:nvPicPr>
        <p:blipFill>
          <a:blip r:embed="rId3"/>
          <a:stretch>
            <a:fillRect/>
          </a:stretch>
        </p:blipFill>
        <p:spPr>
          <a:xfrm>
            <a:off x="11114960" y="425372"/>
            <a:ext cx="3763991" cy="4984955"/>
          </a:xfrm>
          <a:prstGeom prst="rect">
            <a:avLst/>
          </a:prstGeom>
        </p:spPr>
      </p:pic>
      <p:pic>
        <p:nvPicPr>
          <p:cNvPr id="14" name="Imagen 13">
            <a:extLst>
              <a:ext uri="{FF2B5EF4-FFF2-40B4-BE49-F238E27FC236}">
                <a16:creationId xmlns:a16="http://schemas.microsoft.com/office/drawing/2014/main" id="{813CAA44-37C9-F38A-2B28-C5D7247D6728}"/>
              </a:ext>
            </a:extLst>
          </p:cNvPr>
          <p:cNvPicPr>
            <a:picLocks noChangeAspect="1"/>
          </p:cNvPicPr>
          <p:nvPr/>
        </p:nvPicPr>
        <p:blipFill>
          <a:blip r:embed="rId4"/>
          <a:stretch>
            <a:fillRect/>
          </a:stretch>
        </p:blipFill>
        <p:spPr>
          <a:xfrm>
            <a:off x="617731" y="5675071"/>
            <a:ext cx="4582830" cy="3422891"/>
          </a:xfrm>
          <a:prstGeom prst="rect">
            <a:avLst/>
          </a:prstGeom>
        </p:spPr>
      </p:pic>
      <p:pic>
        <p:nvPicPr>
          <p:cNvPr id="15" name="Imagen 14">
            <a:extLst>
              <a:ext uri="{FF2B5EF4-FFF2-40B4-BE49-F238E27FC236}">
                <a16:creationId xmlns:a16="http://schemas.microsoft.com/office/drawing/2014/main" id="{F5A35390-59A5-C371-2182-9359F527D763}"/>
              </a:ext>
            </a:extLst>
          </p:cNvPr>
          <p:cNvPicPr>
            <a:picLocks noChangeAspect="1"/>
          </p:cNvPicPr>
          <p:nvPr/>
        </p:nvPicPr>
        <p:blipFill>
          <a:blip r:embed="rId5"/>
          <a:stretch>
            <a:fillRect/>
          </a:stretch>
        </p:blipFill>
        <p:spPr>
          <a:xfrm>
            <a:off x="7046216" y="425373"/>
            <a:ext cx="3972232" cy="4984955"/>
          </a:xfrm>
          <a:prstGeom prst="rect">
            <a:avLst/>
          </a:prstGeom>
        </p:spPr>
      </p:pic>
      <p:pic>
        <p:nvPicPr>
          <p:cNvPr id="16" name="Imagen 15">
            <a:extLst>
              <a:ext uri="{FF2B5EF4-FFF2-40B4-BE49-F238E27FC236}">
                <a16:creationId xmlns:a16="http://schemas.microsoft.com/office/drawing/2014/main" id="{A97EF592-3E3E-7F10-A51F-A1606A3B8117}"/>
              </a:ext>
            </a:extLst>
          </p:cNvPr>
          <p:cNvPicPr>
            <a:picLocks noChangeAspect="1"/>
          </p:cNvPicPr>
          <p:nvPr/>
        </p:nvPicPr>
        <p:blipFill>
          <a:blip r:embed="rId6"/>
          <a:stretch>
            <a:fillRect/>
          </a:stretch>
        </p:blipFill>
        <p:spPr>
          <a:xfrm>
            <a:off x="5368144" y="5675071"/>
            <a:ext cx="4743424" cy="3422891"/>
          </a:xfrm>
          <a:prstGeom prst="rect">
            <a:avLst/>
          </a:prstGeom>
        </p:spPr>
      </p:pic>
      <p:pic>
        <p:nvPicPr>
          <p:cNvPr id="18" name="Imagen 17">
            <a:extLst>
              <a:ext uri="{FF2B5EF4-FFF2-40B4-BE49-F238E27FC236}">
                <a16:creationId xmlns:a16="http://schemas.microsoft.com/office/drawing/2014/main" id="{C259060E-989E-2BF5-0C26-B7E0E22C2A65}"/>
              </a:ext>
            </a:extLst>
          </p:cNvPr>
          <p:cNvPicPr>
            <a:picLocks noChangeAspect="1"/>
          </p:cNvPicPr>
          <p:nvPr/>
        </p:nvPicPr>
        <p:blipFill>
          <a:blip r:embed="rId7"/>
          <a:stretch>
            <a:fillRect/>
          </a:stretch>
        </p:blipFill>
        <p:spPr>
          <a:xfrm>
            <a:off x="10279152" y="5675071"/>
            <a:ext cx="4582831" cy="3422891"/>
          </a:xfrm>
          <a:prstGeom prst="rect">
            <a:avLst/>
          </a:prstGeom>
        </p:spPr>
      </p:pic>
    </p:spTree>
    <p:extLst>
      <p:ext uri="{BB962C8B-B14F-4D97-AF65-F5344CB8AC3E}">
        <p14:creationId xmlns:p14="http://schemas.microsoft.com/office/powerpoint/2010/main" val="1129857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3 CuadroTexto">
            <a:extLst>
              <a:ext uri="{FF2B5EF4-FFF2-40B4-BE49-F238E27FC236}">
                <a16:creationId xmlns:a16="http://schemas.microsoft.com/office/drawing/2014/main" id="{2AF91F3E-CB4C-4265-889A-46844A56DC80}"/>
              </a:ext>
            </a:extLst>
          </p:cNvPr>
          <p:cNvSpPr txBox="1"/>
          <p:nvPr/>
        </p:nvSpPr>
        <p:spPr>
          <a:xfrm>
            <a:off x="278155" y="5533710"/>
            <a:ext cx="7084647" cy="400110"/>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spcAft>
                <a:spcPts val="600"/>
              </a:spcAft>
              <a:buClr>
                <a:srgbClr val="A50021"/>
              </a:buClr>
            </a:pPr>
            <a:r>
              <a:rPr lang="es-CO" sz="2000" b="1">
                <a:solidFill>
                  <a:schemeClr val="bg2">
                    <a:lumMod val="25000"/>
                  </a:schemeClr>
                </a:solidFill>
                <a:latin typeface="Arial Nova Cond" panose="020B0506020202020204" pitchFamily="34" charset="0"/>
                <a:cs typeface="Arial" panose="020B0604020202020204" pitchFamily="34" charset="0"/>
              </a:rPr>
              <a:t>Condiciones</a:t>
            </a:r>
          </a:p>
        </p:txBody>
      </p:sp>
      <p:graphicFrame>
        <p:nvGraphicFramePr>
          <p:cNvPr id="22" name="Tabla 21">
            <a:extLst>
              <a:ext uri="{FF2B5EF4-FFF2-40B4-BE49-F238E27FC236}">
                <a16:creationId xmlns:a16="http://schemas.microsoft.com/office/drawing/2014/main" id="{BBFE04EE-03FB-40A3-8709-1471557084CF}"/>
              </a:ext>
            </a:extLst>
          </p:cNvPr>
          <p:cNvGraphicFramePr>
            <a:graphicFrameLocks noGrp="1"/>
          </p:cNvGraphicFramePr>
          <p:nvPr>
            <p:extLst>
              <p:ext uri="{D42A27DB-BD31-4B8C-83A1-F6EECF244321}">
                <p14:modId xmlns:p14="http://schemas.microsoft.com/office/powerpoint/2010/main" val="1147776554"/>
              </p:ext>
            </p:extLst>
          </p:nvPr>
        </p:nvGraphicFramePr>
        <p:xfrm>
          <a:off x="429767" y="5933820"/>
          <a:ext cx="14333091" cy="3338032"/>
        </p:xfrm>
        <a:graphic>
          <a:graphicData uri="http://schemas.openxmlformats.org/drawingml/2006/table">
            <a:tbl>
              <a:tblPr>
                <a:solidFill>
                  <a:srgbClr val="59231A"/>
                </a:solidFill>
                <a:tableStyleId>{5C22544A-7EE6-4342-B048-85BDC9FD1C3A}</a:tableStyleId>
              </a:tblPr>
              <a:tblGrid>
                <a:gridCol w="2499121">
                  <a:extLst>
                    <a:ext uri="{9D8B030D-6E8A-4147-A177-3AD203B41FA5}">
                      <a16:colId xmlns:a16="http://schemas.microsoft.com/office/drawing/2014/main" val="3147290189"/>
                    </a:ext>
                  </a:extLst>
                </a:gridCol>
                <a:gridCol w="11833970">
                  <a:extLst>
                    <a:ext uri="{9D8B030D-6E8A-4147-A177-3AD203B41FA5}">
                      <a16:colId xmlns:a16="http://schemas.microsoft.com/office/drawing/2014/main" val="2555178799"/>
                    </a:ext>
                  </a:extLst>
                </a:gridCol>
              </a:tblGrid>
              <a:tr h="452330">
                <a:tc>
                  <a:txBody>
                    <a:bodyPr/>
                    <a:lstStyle/>
                    <a:p>
                      <a:pPr>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Ajuste Anual del canon:</a:t>
                      </a:r>
                    </a:p>
                  </a:txBody>
                  <a:tcPr marL="68580" marR="68580"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just">
                        <a:lnSpc>
                          <a:spcPct val="107000"/>
                        </a:lnSpc>
                        <a:spcBef>
                          <a:spcPts val="200"/>
                        </a:spcBef>
                        <a:spcAft>
                          <a:spcPts val="200"/>
                        </a:spcAft>
                        <a:tabLst>
                          <a:tab pos="2806065" algn="ctr"/>
                          <a:tab pos="5612130" algn="r"/>
                        </a:tabLst>
                      </a:pPr>
                      <a:r>
                        <a:rPr lang="es-CO" sz="1600" b="0" i="0" u="none" strike="noStrike" cap="none">
                          <a:solidFill>
                            <a:schemeClr val="bg2">
                              <a:lumMod val="25000"/>
                            </a:schemeClr>
                          </a:solidFill>
                          <a:latin typeface="Arial Nova Cond" panose="020B0506020202020204" pitchFamily="34" charset="0"/>
                          <a:cs typeface="Arial" panose="020B0604020202020204" pitchFamily="34" charset="0"/>
                          <a:sym typeface="Assistant ExtraLight"/>
                        </a:rPr>
                        <a:t>El Valor Mínimo Garantizado será ajustado en enero de cada año, según el IPC correspondiente al año anterior, más dos puntos porcentuales (IPC+2%).</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3906742384"/>
                  </a:ext>
                </a:extLst>
              </a:tr>
              <a:tr h="294031">
                <a:tc>
                  <a:txBody>
                    <a:bodyPr/>
                    <a:lstStyle/>
                    <a:p>
                      <a:pPr algn="l">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Plazo :</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l">
                        <a:lnSpc>
                          <a:spcPct val="107000"/>
                        </a:lnSpc>
                        <a:spcBef>
                          <a:spcPts val="200"/>
                        </a:spcBef>
                        <a:spcAft>
                          <a:spcPts val="200"/>
                        </a:spcAft>
                        <a:tabLst>
                          <a:tab pos="2806065" algn="ctr"/>
                          <a:tab pos="5612130" algn="r"/>
                        </a:tabLst>
                      </a:pPr>
                      <a:r>
                        <a:rPr lang="es-CO" sz="1600" b="0" i="0" u="none" strike="noStrike" cap="none">
                          <a:solidFill>
                            <a:schemeClr val="bg2">
                              <a:lumMod val="25000"/>
                            </a:schemeClr>
                          </a:solidFill>
                          <a:latin typeface="Arial Nova Cond" panose="020B0506020202020204" pitchFamily="34" charset="0"/>
                          <a:cs typeface="Arial" panose="020B0604020202020204" pitchFamily="34" charset="0"/>
                          <a:sym typeface="Assistant ExtraLight"/>
                        </a:rPr>
                        <a:t>Cinco (5) años. </a:t>
                      </a:r>
                      <a:endParaRPr lang="es-CO" sz="1600" b="0" i="0" u="none" strike="noStrike" cap="none">
                        <a:solidFill>
                          <a:schemeClr val="bg2">
                            <a:lumMod val="25000"/>
                          </a:schemeClr>
                        </a:solidFill>
                        <a:latin typeface="Arial Nova Cond" panose="020B0506020202020204" pitchFamily="34" charset="0"/>
                        <a:ea typeface="Times New Roman" panose="02020603050405020304" pitchFamily="18" charset="0"/>
                        <a:cs typeface="Arial" panose="020B0604020202020204" pitchFamily="34" charset="0"/>
                        <a:sym typeface="Assistant ExtraLight"/>
                      </a:endParaRP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1012676740"/>
                  </a:ext>
                </a:extLst>
              </a:tr>
              <a:tr h="447187">
                <a:tc>
                  <a:txBody>
                    <a:bodyPr/>
                    <a:lstStyle/>
                    <a:p>
                      <a:pPr algn="l">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Período de Gracia: </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just">
                        <a:lnSpc>
                          <a:spcPct val="107000"/>
                        </a:lnSpc>
                        <a:spcBef>
                          <a:spcPts val="200"/>
                        </a:spcBef>
                        <a:spcAft>
                          <a:spcPts val="200"/>
                        </a:spcAft>
                        <a:tabLst>
                          <a:tab pos="2806065" algn="ctr"/>
                          <a:tab pos="5612130" algn="r"/>
                        </a:tabLst>
                      </a:pPr>
                      <a:r>
                        <a:rPr lang="es-CO" sz="1600" b="0" i="0" u="none" strike="noStrike" cap="none">
                          <a:solidFill>
                            <a:schemeClr val="bg2">
                              <a:lumMod val="25000"/>
                            </a:schemeClr>
                          </a:solidFill>
                          <a:latin typeface="Arial Nova Cond" panose="020B0506020202020204" pitchFamily="34" charset="0"/>
                          <a:cs typeface="Arial" panose="020B0604020202020204" pitchFamily="34" charset="0"/>
                          <a:sym typeface="Assistant ExtraLight"/>
                        </a:rPr>
                        <a:t>Treinta (30) días  contados a partir de la fecha de entrega del local para iniciar adecuaciones. El período de gracia sólo aplicará para el Valor Mensual de Canon; el arrendatario pagará el valor de la cuota de administración y servicios públicos a partir de la entrega del local comercial.</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4132301773"/>
                  </a:ext>
                </a:extLst>
              </a:tr>
              <a:tr h="254606">
                <a:tc>
                  <a:txBody>
                    <a:bodyPr/>
                    <a:lstStyle/>
                    <a:p>
                      <a:pPr algn="l">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Terminación Anticipada:</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l">
                        <a:lnSpc>
                          <a:spcPct val="115000"/>
                        </a:lnSpc>
                        <a:spcAft>
                          <a:spcPts val="1000"/>
                        </a:spcAft>
                      </a:pPr>
                      <a:r>
                        <a:rPr lang="es-CO" sz="1600" b="0" i="0" u="none" strike="noStrike" cap="none">
                          <a:solidFill>
                            <a:schemeClr val="bg2">
                              <a:lumMod val="25000"/>
                            </a:schemeClr>
                          </a:solidFill>
                          <a:latin typeface="Arial Nova Cond" panose="020B0506020202020204" pitchFamily="34" charset="0"/>
                          <a:cs typeface="Arial" panose="020B0604020202020204" pitchFamily="34" charset="0"/>
                          <a:sym typeface="Assistant ExtraLight"/>
                        </a:rPr>
                        <a:t>El arrendatario no podrá dar por terminado anticipadamente el Contrato de arriendo. </a:t>
                      </a:r>
                      <a:endParaRPr lang="es-CO" sz="1600" b="0" i="0" u="none" strike="noStrike" cap="none">
                        <a:solidFill>
                          <a:schemeClr val="bg2">
                            <a:lumMod val="25000"/>
                          </a:schemeClr>
                        </a:solidFill>
                        <a:latin typeface="Arial Nova Cond" panose="020B0506020202020204" pitchFamily="34" charset="0"/>
                        <a:ea typeface="Times New Roman" panose="02020603050405020304" pitchFamily="18" charset="0"/>
                        <a:cs typeface="Arial" panose="020B0604020202020204" pitchFamily="34" charset="0"/>
                        <a:sym typeface="Assistant ExtraLight"/>
                      </a:endParaRP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1861743652"/>
                  </a:ext>
                </a:extLst>
              </a:tr>
              <a:tr h="254606">
                <a:tc>
                  <a:txBody>
                    <a:bodyPr/>
                    <a:lstStyle/>
                    <a:p>
                      <a:pPr algn="l">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Administración</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l">
                        <a:lnSpc>
                          <a:spcPct val="115000"/>
                        </a:lnSpc>
                        <a:spcAft>
                          <a:spcPts val="1000"/>
                        </a:spcAft>
                      </a:pPr>
                      <a:r>
                        <a:rPr lang="es-ES" sz="1600" b="0" i="0" u="none" strike="noStrike" cap="none">
                          <a:solidFill>
                            <a:schemeClr val="bg2">
                              <a:lumMod val="25000"/>
                            </a:schemeClr>
                          </a:solidFill>
                          <a:latin typeface="Arial Nova Cond" panose="020B0506020202020204" pitchFamily="34" charset="0"/>
                          <a:ea typeface="Times New Roman" panose="02020603050405020304" pitchFamily="18" charset="0"/>
                          <a:cs typeface="Arial" panose="020B0604020202020204" pitchFamily="34" charset="0"/>
                          <a:sym typeface="Assistant ExtraLight"/>
                        </a:rPr>
                        <a:t>El arrendatario se obligará a pagar mensualmente, dentro de los cinco (5) primeros días hábiles de cada mes, una cuota de administración según el presupuesto que determine el administrador de Torre Sapiencia. Valor año 2026 $20.020m²/mes. </a:t>
                      </a:r>
                      <a:endParaRPr lang="es-CO" sz="1600" b="0" i="0" u="none" strike="noStrike" cap="none">
                        <a:solidFill>
                          <a:schemeClr val="bg2">
                            <a:lumMod val="25000"/>
                          </a:schemeClr>
                        </a:solidFill>
                        <a:latin typeface="Arial Nova Cond" panose="020B0506020202020204" pitchFamily="34" charset="0"/>
                        <a:ea typeface="Times New Roman" panose="02020603050405020304" pitchFamily="18" charset="0"/>
                        <a:cs typeface="Arial" panose="020B0604020202020204" pitchFamily="34" charset="0"/>
                        <a:sym typeface="Assistant ExtraLight"/>
                      </a:endParaRP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302467567"/>
                  </a:ext>
                </a:extLst>
              </a:tr>
              <a:tr h="254606">
                <a:tc>
                  <a:txBody>
                    <a:bodyPr/>
                    <a:lstStyle/>
                    <a:p>
                      <a:pPr algn="l">
                        <a:lnSpc>
                          <a:spcPct val="107000"/>
                        </a:lnSpc>
                        <a:spcBef>
                          <a:spcPts val="200"/>
                        </a:spcBef>
                        <a:spcAft>
                          <a:spcPts val="200"/>
                        </a:spcAft>
                        <a:tabLst>
                          <a:tab pos="2806065" algn="ctr"/>
                          <a:tab pos="5612130" algn="r"/>
                        </a:tabLst>
                      </a:pPr>
                      <a:r>
                        <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rPr>
                        <a:t>Validez: </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algn="l">
                        <a:lnSpc>
                          <a:spcPct val="115000"/>
                        </a:lnSpc>
                        <a:spcAft>
                          <a:spcPts val="1000"/>
                        </a:spcAft>
                      </a:pPr>
                      <a:r>
                        <a:rPr lang="es-CO" sz="1600" b="0" i="0" u="none" strike="noStrike" cap="none">
                          <a:solidFill>
                            <a:schemeClr val="bg2">
                              <a:lumMod val="25000"/>
                            </a:schemeClr>
                          </a:solidFill>
                          <a:latin typeface="Arial Nova Cond" panose="020B0506020202020204" pitchFamily="34" charset="0"/>
                          <a:ea typeface="Times New Roman" panose="02020603050405020304" pitchFamily="18" charset="0"/>
                          <a:cs typeface="Arial" panose="020B0604020202020204" pitchFamily="34" charset="0"/>
                          <a:sym typeface="Assistant ExtraLight"/>
                        </a:rPr>
                        <a:t>30 días, sujeto a disponibilidad del área</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632199489"/>
                  </a:ext>
                </a:extLst>
              </a:tr>
              <a:tr h="364063">
                <a:tc>
                  <a:txBody>
                    <a:bodyPr/>
                    <a:lstStyle/>
                    <a:p>
                      <a:pPr algn="l">
                        <a:lnSpc>
                          <a:spcPct val="107000"/>
                        </a:lnSpc>
                        <a:spcBef>
                          <a:spcPts val="200"/>
                        </a:spcBef>
                        <a:spcAft>
                          <a:spcPts val="200"/>
                        </a:spcAft>
                        <a:tabLst>
                          <a:tab pos="2806065" algn="ctr"/>
                          <a:tab pos="5612130" algn="r"/>
                        </a:tabLst>
                      </a:pPr>
                      <a:r>
                        <a:rPr lang="es-ES" sz="1600" b="1">
                          <a:solidFill>
                            <a:schemeClr val="bg2">
                              <a:lumMod val="25000"/>
                            </a:schemeClr>
                          </a:solidFill>
                          <a:latin typeface="Arial Nova Cond" panose="020B0506020202020204" pitchFamily="34" charset="0"/>
                        </a:rPr>
                        <a:t>Confidencialidad</a:t>
                      </a:r>
                      <a:endParaRPr lang="es-CO" sz="1600" b="1" i="0" u="none" strike="noStrike" cap="none">
                        <a:solidFill>
                          <a:schemeClr val="bg2">
                            <a:lumMod val="25000"/>
                          </a:schemeClr>
                        </a:solidFill>
                        <a:latin typeface="Arial Nova Cond" panose="020B0506020202020204" pitchFamily="34" charset="0"/>
                        <a:ea typeface="+mn-ea"/>
                        <a:cs typeface="Arial" panose="020B0604020202020204" pitchFamily="34" charset="0"/>
                        <a:sym typeface="Arial"/>
                      </a:endParaRP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a:txBody>
                    <a:bodyPr/>
                    <a:lstStyle/>
                    <a:p>
                      <a:pPr marL="0" marR="0" lvl="0" indent="0" algn="just" defTabSz="914400" rtl="0" eaLnBrk="1" fontAlgn="auto" latinLnBrk="0" hangingPunct="1">
                        <a:lnSpc>
                          <a:spcPct val="100000"/>
                        </a:lnSpc>
                        <a:spcBef>
                          <a:spcPts val="0"/>
                        </a:spcBef>
                        <a:spcAft>
                          <a:spcPts val="1000"/>
                        </a:spcAft>
                        <a:buClr>
                          <a:srgbClr val="000000"/>
                        </a:buClr>
                        <a:buSzTx/>
                        <a:buFont typeface="Arial"/>
                        <a:buNone/>
                        <a:tabLst/>
                        <a:defRPr/>
                      </a:pPr>
                      <a:r>
                        <a:rPr lang="es-ES" sz="1600" b="0" i="0" u="none" strike="noStrike" kern="1200" cap="none">
                          <a:solidFill>
                            <a:schemeClr val="bg2">
                              <a:lumMod val="25000"/>
                            </a:schemeClr>
                          </a:solidFill>
                          <a:latin typeface="Arial Nova Cond" panose="020B0506020202020204" pitchFamily="34" charset="0"/>
                          <a:ea typeface="+mn-ea"/>
                          <a:cs typeface="Arial" panose="020B0604020202020204" pitchFamily="34" charset="0"/>
                        </a:rPr>
                        <a:t>Se entiende que este documento y todas las negociaciones que eventualmente se lleven a cabo para implementarlo, tendrán carácter confidencial y no podrán ser revelados a terceros </a:t>
                      </a:r>
                      <a:r>
                        <a:rPr lang="es-ES" sz="1600" b="0" i="0" u="none" strike="noStrike" kern="1200" cap="none">
                          <a:solidFill>
                            <a:schemeClr val="bg2">
                              <a:lumMod val="25000"/>
                            </a:schemeClr>
                          </a:solidFill>
                          <a:latin typeface="Arial Nova Cond" panose="020B0506020202020204" pitchFamily="34" charset="0"/>
                          <a:cs typeface="Arial" panose="020B0604020202020204" pitchFamily="34" charset="0"/>
                        </a:rPr>
                        <a:t>sin la autorización expresa de la parte a quien pertenezca la información en cuestión.</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2249611268"/>
                  </a:ext>
                </a:extLst>
              </a:tr>
              <a:tr h="364063">
                <a:tc gridSpan="2">
                  <a:txBody>
                    <a:bodyPr/>
                    <a:lstStyle/>
                    <a:p>
                      <a:pPr marL="0" marR="0" lvl="0" indent="0" algn="l" defTabSz="1161014" rtl="0" eaLnBrk="1" fontAlgn="auto" latinLnBrk="0" hangingPunct="1">
                        <a:lnSpc>
                          <a:spcPct val="107000"/>
                        </a:lnSpc>
                        <a:spcBef>
                          <a:spcPts val="200"/>
                        </a:spcBef>
                        <a:spcAft>
                          <a:spcPts val="200"/>
                        </a:spcAft>
                        <a:buClrTx/>
                        <a:buSzTx/>
                        <a:buFontTx/>
                        <a:buNone/>
                        <a:tabLst>
                          <a:tab pos="2806065" algn="ctr"/>
                          <a:tab pos="5612130" algn="r"/>
                        </a:tabLst>
                        <a:defRPr/>
                      </a:pPr>
                      <a:r>
                        <a:rPr lang="es-CO" sz="1600">
                          <a:solidFill>
                            <a:schemeClr val="bg2">
                              <a:lumMod val="25000"/>
                            </a:schemeClr>
                          </a:solidFill>
                          <a:latin typeface="Arial Nova Cond" panose="020B0506020202020204" pitchFamily="34" charset="0"/>
                          <a:cs typeface="Arial" panose="020B0604020202020204" pitchFamily="34" charset="0"/>
                        </a:rPr>
                        <a:t>Esta comunicación no compromete a las partes o a sus representantes. Los términos y condiciones aquí previstas quedan condicionadas a la negociación y suscripción de un contrato de arriendo entre el Propietario y el Potencial Inquilino. La presente no es una oferta mercantil. </a:t>
                      </a: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tc hMerge="1">
                  <a:txBody>
                    <a:bodyPr/>
                    <a:lstStyle/>
                    <a:p>
                      <a:pPr marL="0" marR="0" lvl="0" indent="0" algn="just" defTabSz="914400" rtl="0" eaLnBrk="1" fontAlgn="auto" latinLnBrk="0" hangingPunct="1">
                        <a:lnSpc>
                          <a:spcPct val="100000"/>
                        </a:lnSpc>
                        <a:spcBef>
                          <a:spcPts val="0"/>
                        </a:spcBef>
                        <a:spcAft>
                          <a:spcPts val="1000"/>
                        </a:spcAft>
                        <a:buClr>
                          <a:srgbClr val="000000"/>
                        </a:buClr>
                        <a:buSzTx/>
                        <a:buFont typeface="Arial"/>
                        <a:buNone/>
                        <a:tabLst/>
                        <a:defRPr/>
                      </a:pPr>
                      <a:endParaRPr lang="es-ES" sz="1050" b="0" i="0" u="none" strike="noStrike" kern="1200" cap="none">
                        <a:solidFill>
                          <a:schemeClr val="bg1">
                            <a:lumMod val="10000"/>
                          </a:schemeClr>
                        </a:solidFill>
                        <a:latin typeface="Arial" panose="020B0604020202020204" pitchFamily="34" charset="0"/>
                        <a:cs typeface="Arial" panose="020B0604020202020204" pitchFamily="34" charset="0"/>
                      </a:endParaRPr>
                    </a:p>
                  </a:txBody>
                  <a:tcPr marL="57316" marR="57316" marT="0" marB="0" anchor="ctr">
                    <a:lnL w="12700" cap="flat" cmpd="sng" algn="ctr">
                      <a:solidFill>
                        <a:srgbClr val="59231A"/>
                      </a:solidFill>
                      <a:prstDash val="solid"/>
                      <a:round/>
                      <a:headEnd type="none" w="med" len="med"/>
                      <a:tailEnd type="none" w="med" len="med"/>
                    </a:lnL>
                    <a:lnR w="12700" cap="flat" cmpd="sng" algn="ctr">
                      <a:solidFill>
                        <a:srgbClr val="59231A"/>
                      </a:solidFill>
                      <a:prstDash val="solid"/>
                      <a:round/>
                      <a:headEnd type="none" w="med" len="med"/>
                      <a:tailEnd type="none" w="med" len="med"/>
                    </a:lnR>
                    <a:lnT w="12700" cap="flat" cmpd="sng" algn="ctr">
                      <a:solidFill>
                        <a:srgbClr val="59231A"/>
                      </a:solidFill>
                      <a:prstDash val="solid"/>
                      <a:round/>
                      <a:headEnd type="none" w="med" len="med"/>
                      <a:tailEnd type="none" w="med" len="med"/>
                    </a:lnT>
                    <a:lnB w="12700" cap="flat" cmpd="sng" algn="ctr">
                      <a:solidFill>
                        <a:srgbClr val="59231A"/>
                      </a:solidFill>
                      <a:prstDash val="solid"/>
                      <a:round/>
                      <a:headEnd type="none" w="med" len="med"/>
                      <a:tailEnd type="none" w="med" len="med"/>
                    </a:lnB>
                    <a:solidFill>
                      <a:srgbClr val="FFFFFF"/>
                    </a:solidFill>
                  </a:tcPr>
                </a:tc>
                <a:extLst>
                  <a:ext uri="{0D108BD9-81ED-4DB2-BD59-A6C34878D82A}">
                    <a16:rowId xmlns:a16="http://schemas.microsoft.com/office/drawing/2014/main" val="1415319393"/>
                  </a:ext>
                </a:extLst>
              </a:tr>
            </a:tbl>
          </a:graphicData>
        </a:graphic>
      </p:graphicFrame>
      <p:sp>
        <p:nvSpPr>
          <p:cNvPr id="26" name="CuadroTexto 25">
            <a:extLst>
              <a:ext uri="{FF2B5EF4-FFF2-40B4-BE49-F238E27FC236}">
                <a16:creationId xmlns:a16="http://schemas.microsoft.com/office/drawing/2014/main" id="{E99F2FDA-A96E-4B5A-A093-A66A77BD4937}"/>
              </a:ext>
            </a:extLst>
          </p:cNvPr>
          <p:cNvSpPr txBox="1"/>
          <p:nvPr/>
        </p:nvSpPr>
        <p:spPr>
          <a:xfrm>
            <a:off x="8178799" y="3847833"/>
            <a:ext cx="6805146" cy="1169551"/>
          </a:xfrm>
          <a:prstGeom prst="rect">
            <a:avLst/>
          </a:prstGeom>
          <a:noFill/>
        </p:spPr>
        <p:txBody>
          <a:bodyPr wrap="square">
            <a:spAutoFit/>
          </a:bodyPr>
          <a:lstStyle/>
          <a:p>
            <a:pPr marL="285750" indent="-285750">
              <a:buFont typeface="Arial" panose="020B0604020202020204" pitchFamily="34" charset="0"/>
              <a:buChar char="•"/>
            </a:pPr>
            <a:r>
              <a:rPr lang="es-ES" sz="1400" b="1">
                <a:solidFill>
                  <a:schemeClr val="bg2">
                    <a:lumMod val="25000"/>
                  </a:schemeClr>
                </a:solidFill>
                <a:latin typeface="Arial Nova Cond" panose="020B0506020202020204" pitchFamily="34" charset="0"/>
                <a:cs typeface="Arial" panose="020B0604020202020204" pitchFamily="34" charset="0"/>
              </a:rPr>
              <a:t>Los precios de arriendo están sujetos a cambios sin previo aviso</a:t>
            </a:r>
          </a:p>
          <a:p>
            <a:pPr marL="285750" indent="-285750">
              <a:buFont typeface="Arial" panose="020B0604020202020204" pitchFamily="34" charset="0"/>
              <a:buChar char="•"/>
            </a:pPr>
            <a:r>
              <a:rPr lang="es-MX" sz="1400" b="1">
                <a:solidFill>
                  <a:schemeClr val="bg2">
                    <a:lumMod val="25000"/>
                  </a:schemeClr>
                </a:solidFill>
                <a:latin typeface="Arial Nova Cond" panose="020B0506020202020204" pitchFamily="34" charset="0"/>
                <a:cs typeface="Arial" panose="020B0604020202020204" pitchFamily="34" charset="0"/>
              </a:rPr>
              <a:t>El canon de arrendamiento y la cuota de administración no se encuentran gravados con IVA, toda vez que el propietario no es responsable de este impuesto. </a:t>
            </a:r>
          </a:p>
          <a:p>
            <a:pPr marL="285750" indent="-285750">
              <a:buFont typeface="Arial" panose="020B0604020202020204" pitchFamily="34" charset="0"/>
              <a:buChar char="•"/>
            </a:pPr>
            <a:r>
              <a:rPr lang="es-MX" sz="1400" b="1">
                <a:solidFill>
                  <a:schemeClr val="bg2">
                    <a:lumMod val="25000"/>
                  </a:schemeClr>
                </a:solidFill>
                <a:latin typeface="Arial Nova Cond" panose="020B0506020202020204" pitchFamily="34" charset="0"/>
                <a:cs typeface="Arial" panose="020B0604020202020204" pitchFamily="34" charset="0"/>
              </a:rPr>
              <a:t>En el caso de los cajeros automáticos, el canon de arrendamiento incluye el valor correspondiente a la cuota de administración y a los servicios públicos.</a:t>
            </a:r>
            <a:endParaRPr lang="es-CO" sz="1400" b="1">
              <a:solidFill>
                <a:schemeClr val="bg2">
                  <a:lumMod val="25000"/>
                </a:schemeClr>
              </a:solidFill>
              <a:latin typeface="Arial Nova Cond" panose="020B0506020202020204" pitchFamily="34" charset="0"/>
            </a:endParaRPr>
          </a:p>
        </p:txBody>
      </p:sp>
      <p:sp>
        <p:nvSpPr>
          <p:cNvPr id="10" name="CuadroTexto 9">
            <a:extLst>
              <a:ext uri="{FF2B5EF4-FFF2-40B4-BE49-F238E27FC236}">
                <a16:creationId xmlns:a16="http://schemas.microsoft.com/office/drawing/2014/main" id="{4968E5A0-A6EA-E1E9-5C76-1C3BB842C02F}"/>
              </a:ext>
            </a:extLst>
          </p:cNvPr>
          <p:cNvSpPr txBox="1"/>
          <p:nvPr/>
        </p:nvSpPr>
        <p:spPr>
          <a:xfrm>
            <a:off x="189255" y="497451"/>
            <a:ext cx="11946988" cy="646331"/>
          </a:xfrm>
          <a:prstGeom prst="rect">
            <a:avLst/>
          </a:prstGeom>
          <a:noFill/>
        </p:spPr>
        <p:txBody>
          <a:bodyPr wrap="none" rtlCol="0">
            <a:spAutoFit/>
          </a:bodyPr>
          <a:lstStyle/>
          <a:p>
            <a:r>
              <a:rPr lang="es-CO" sz="3600" b="1">
                <a:solidFill>
                  <a:srgbClr val="A75D4E"/>
                </a:solidFill>
                <a:latin typeface="Arial Rounded MT Bold" panose="020F0704030504030204" pitchFamily="34" charset="0"/>
                <a:cs typeface="Aharoni" panose="02010803020104030203" pitchFamily="2" charset="-79"/>
              </a:rPr>
              <a:t>PROPUESTA COMERCIAL – LOCALES DISPONIBLES</a:t>
            </a:r>
          </a:p>
        </p:txBody>
      </p:sp>
      <p:pic>
        <p:nvPicPr>
          <p:cNvPr id="4" name="Imagen 3">
            <a:extLst>
              <a:ext uri="{FF2B5EF4-FFF2-40B4-BE49-F238E27FC236}">
                <a16:creationId xmlns:a16="http://schemas.microsoft.com/office/drawing/2014/main" id="{057824CB-7910-6B7B-B356-52D36785F8CF}"/>
              </a:ext>
            </a:extLst>
          </p:cNvPr>
          <p:cNvPicPr>
            <a:picLocks noChangeAspect="1"/>
          </p:cNvPicPr>
          <p:nvPr/>
        </p:nvPicPr>
        <p:blipFill>
          <a:blip r:embed="rId2"/>
          <a:stretch>
            <a:fillRect/>
          </a:stretch>
        </p:blipFill>
        <p:spPr>
          <a:xfrm>
            <a:off x="14175730" y="234413"/>
            <a:ext cx="1064270" cy="1097185"/>
          </a:xfrm>
          <a:prstGeom prst="rect">
            <a:avLst/>
          </a:prstGeom>
        </p:spPr>
      </p:pic>
      <p:pic>
        <p:nvPicPr>
          <p:cNvPr id="3" name="Imagen 2">
            <a:extLst>
              <a:ext uri="{FF2B5EF4-FFF2-40B4-BE49-F238E27FC236}">
                <a16:creationId xmlns:a16="http://schemas.microsoft.com/office/drawing/2014/main" id="{031BB513-7240-B9EF-C01D-18E1D1BB5BEE}"/>
              </a:ext>
            </a:extLst>
          </p:cNvPr>
          <p:cNvPicPr>
            <a:picLocks noChangeAspect="1"/>
          </p:cNvPicPr>
          <p:nvPr/>
        </p:nvPicPr>
        <p:blipFill>
          <a:blip r:embed="rId3"/>
          <a:stretch>
            <a:fillRect/>
          </a:stretch>
        </p:blipFill>
        <p:spPr>
          <a:xfrm>
            <a:off x="3213099" y="1737053"/>
            <a:ext cx="4636295" cy="610421"/>
          </a:xfrm>
          <a:prstGeom prst="rect">
            <a:avLst/>
          </a:prstGeom>
        </p:spPr>
      </p:pic>
      <p:pic>
        <p:nvPicPr>
          <p:cNvPr id="7" name="Imagen 6">
            <a:extLst>
              <a:ext uri="{FF2B5EF4-FFF2-40B4-BE49-F238E27FC236}">
                <a16:creationId xmlns:a16="http://schemas.microsoft.com/office/drawing/2014/main" id="{6B297828-8CED-9156-7227-CEA9C93EF285}"/>
              </a:ext>
            </a:extLst>
          </p:cNvPr>
          <p:cNvPicPr>
            <a:picLocks noChangeAspect="1"/>
          </p:cNvPicPr>
          <p:nvPr/>
        </p:nvPicPr>
        <p:blipFill>
          <a:blip r:embed="rId4"/>
          <a:stretch>
            <a:fillRect/>
          </a:stretch>
        </p:blipFill>
        <p:spPr>
          <a:xfrm>
            <a:off x="889000" y="3011490"/>
            <a:ext cx="6960395" cy="1487264"/>
          </a:xfrm>
          <a:prstGeom prst="rect">
            <a:avLst/>
          </a:prstGeom>
        </p:spPr>
      </p:pic>
    </p:spTree>
    <p:extLst>
      <p:ext uri="{BB962C8B-B14F-4D97-AF65-F5344CB8AC3E}">
        <p14:creationId xmlns:p14="http://schemas.microsoft.com/office/powerpoint/2010/main" val="3325540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934" y="0"/>
            <a:ext cx="15475843" cy="9720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descr="Imagen que contiene Texto&#10;&#10;Descripción generada automáticamente">
            <a:extLst>
              <a:ext uri="{FF2B5EF4-FFF2-40B4-BE49-F238E27FC236}">
                <a16:creationId xmlns:a16="http://schemas.microsoft.com/office/drawing/2014/main" id="{E89BB792-C470-4F4E-B62E-DD892044FC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 y="2381"/>
            <a:ext cx="15478125" cy="9715500"/>
          </a:xfrm>
          <a:prstGeom prst="rect">
            <a:avLst/>
          </a:prstGeom>
        </p:spPr>
      </p:pic>
      <p:sp>
        <p:nvSpPr>
          <p:cNvPr id="5" name="CuadroTexto 4">
            <a:extLst>
              <a:ext uri="{FF2B5EF4-FFF2-40B4-BE49-F238E27FC236}">
                <a16:creationId xmlns:a16="http://schemas.microsoft.com/office/drawing/2014/main" id="{1D8FA239-A2F1-40E2-8A98-FC5C0A1F89A5}"/>
              </a:ext>
            </a:extLst>
          </p:cNvPr>
          <p:cNvSpPr txBox="1"/>
          <p:nvPr/>
        </p:nvSpPr>
        <p:spPr>
          <a:xfrm>
            <a:off x="5230097" y="7841293"/>
            <a:ext cx="5019516" cy="523220"/>
          </a:xfrm>
          <a:prstGeom prst="rect">
            <a:avLst/>
          </a:prstGeom>
          <a:noFill/>
        </p:spPr>
        <p:txBody>
          <a:bodyPr wrap="none" rtlCol="0">
            <a:spAutoFit/>
          </a:bodyPr>
          <a:lstStyle/>
          <a:p>
            <a:r>
              <a:rPr lang="es-CO" sz="2800" b="1">
                <a:solidFill>
                  <a:schemeClr val="bg1"/>
                </a:solidFill>
                <a:latin typeface="Arial Nova Cond" panose="020B0506020202020204" pitchFamily="34" charset="0"/>
              </a:rPr>
              <a:t>Henry Gaona – Cel. 313-3875820</a:t>
            </a:r>
          </a:p>
        </p:txBody>
      </p:sp>
    </p:spTree>
    <p:extLst>
      <p:ext uri="{BB962C8B-B14F-4D97-AF65-F5344CB8AC3E}">
        <p14:creationId xmlns:p14="http://schemas.microsoft.com/office/powerpoint/2010/main" val="271684499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Personalizado</PresentationFormat>
  <Slides>15</Slides>
  <Notes>0</Notes>
  <HiddenSlides>1</HiddenSlides>
  <ScaleCrop>false</ScaleCrop>
  <HeadingPairs>
    <vt:vector size="4" baseType="variant">
      <vt:variant>
        <vt:lpstr>Tema</vt:lpstr>
      </vt:variant>
      <vt:variant>
        <vt:i4>2</vt:i4>
      </vt:variant>
      <vt:variant>
        <vt:lpstr>Títulos de diapositiva</vt:lpstr>
      </vt:variant>
      <vt:variant>
        <vt:i4>15</vt:i4>
      </vt:variant>
    </vt:vector>
  </HeadingPairs>
  <TitlesOfParts>
    <vt:vector size="17" baseType="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 Furnieles</dc:creator>
  <cp:revision>6</cp:revision>
  <dcterms:created xsi:type="dcterms:W3CDTF">2021-05-03T17:11:48Z</dcterms:created>
  <dcterms:modified xsi:type="dcterms:W3CDTF">2026-09-01T15:04:41Z</dcterms:modified>
</cp:coreProperties>
</file>